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9" r:id="rId5"/>
    <p:sldId id="268" r:id="rId6"/>
    <p:sldId id="269" r:id="rId7"/>
    <p:sldId id="273" r:id="rId8"/>
    <p:sldId id="274" r:id="rId9"/>
    <p:sldId id="275" r:id="rId10"/>
    <p:sldId id="261" r:id="rId11"/>
    <p:sldId id="276"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showGuides="1">
      <p:cViewPr>
        <p:scale>
          <a:sx n="66" d="100"/>
          <a:sy n="66" d="100"/>
        </p:scale>
        <p:origin x="108" y="17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F534D24-663B-47C3-9DDC-B1D1C7EE38E0}" type="datetimeFigureOut">
              <a:rPr lang="fr-FR" smtClean="0"/>
              <a:t>12/05/2018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A50FB8-FF40-4EE0-8F2D-86EB0B0B6C36}" type="slidenum">
              <a:rPr lang="fr-FR" smtClean="0"/>
              <a:t>‹N°›</a:t>
            </a:fld>
            <a:endParaRPr lang="fr-FR"/>
          </a:p>
        </p:txBody>
      </p:sp>
    </p:spTree>
    <p:extLst>
      <p:ext uri="{BB962C8B-B14F-4D97-AF65-F5344CB8AC3E}">
        <p14:creationId xmlns:p14="http://schemas.microsoft.com/office/powerpoint/2010/main" val="443109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F534D24-663B-47C3-9DDC-B1D1C7EE38E0}" type="datetimeFigureOut">
              <a:rPr lang="fr-FR" smtClean="0"/>
              <a:t>12/05/2018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A50FB8-FF40-4EE0-8F2D-86EB0B0B6C36}" type="slidenum">
              <a:rPr lang="fr-FR" smtClean="0"/>
              <a:t>‹N°›</a:t>
            </a:fld>
            <a:endParaRPr lang="fr-FR"/>
          </a:p>
        </p:txBody>
      </p:sp>
    </p:spTree>
    <p:extLst>
      <p:ext uri="{BB962C8B-B14F-4D97-AF65-F5344CB8AC3E}">
        <p14:creationId xmlns:p14="http://schemas.microsoft.com/office/powerpoint/2010/main" val="3531071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F534D24-663B-47C3-9DDC-B1D1C7EE38E0}" type="datetimeFigureOut">
              <a:rPr lang="fr-FR" smtClean="0"/>
              <a:t>12/05/2018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A50FB8-FF40-4EE0-8F2D-86EB0B0B6C36}" type="slidenum">
              <a:rPr lang="fr-FR" smtClean="0"/>
              <a:t>‹N°›</a:t>
            </a:fld>
            <a:endParaRPr lang="fr-FR"/>
          </a:p>
        </p:txBody>
      </p:sp>
    </p:spTree>
    <p:extLst>
      <p:ext uri="{BB962C8B-B14F-4D97-AF65-F5344CB8AC3E}">
        <p14:creationId xmlns:p14="http://schemas.microsoft.com/office/powerpoint/2010/main" val="4275870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F534D24-663B-47C3-9DDC-B1D1C7EE38E0}" type="datetimeFigureOut">
              <a:rPr lang="fr-FR" smtClean="0"/>
              <a:t>12/05/2018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A50FB8-FF40-4EE0-8F2D-86EB0B0B6C36}" type="slidenum">
              <a:rPr lang="fr-FR" smtClean="0"/>
              <a:t>‹N°›</a:t>
            </a:fld>
            <a:endParaRPr lang="fr-FR"/>
          </a:p>
        </p:txBody>
      </p:sp>
    </p:spTree>
    <p:extLst>
      <p:ext uri="{BB962C8B-B14F-4D97-AF65-F5344CB8AC3E}">
        <p14:creationId xmlns:p14="http://schemas.microsoft.com/office/powerpoint/2010/main" val="3064311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F534D24-663B-47C3-9DDC-B1D1C7EE38E0}" type="datetimeFigureOut">
              <a:rPr lang="fr-FR" smtClean="0"/>
              <a:t>12/05/2018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A50FB8-FF40-4EE0-8F2D-86EB0B0B6C36}" type="slidenum">
              <a:rPr lang="fr-FR" smtClean="0"/>
              <a:t>‹N°›</a:t>
            </a:fld>
            <a:endParaRPr lang="fr-FR"/>
          </a:p>
        </p:txBody>
      </p:sp>
    </p:spTree>
    <p:extLst>
      <p:ext uri="{BB962C8B-B14F-4D97-AF65-F5344CB8AC3E}">
        <p14:creationId xmlns:p14="http://schemas.microsoft.com/office/powerpoint/2010/main" val="881594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F534D24-663B-47C3-9DDC-B1D1C7EE38E0}" type="datetimeFigureOut">
              <a:rPr lang="fr-FR" smtClean="0"/>
              <a:t>12/05/2018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A50FB8-FF40-4EE0-8F2D-86EB0B0B6C36}" type="slidenum">
              <a:rPr lang="fr-FR" smtClean="0"/>
              <a:t>‹N°›</a:t>
            </a:fld>
            <a:endParaRPr lang="fr-FR"/>
          </a:p>
        </p:txBody>
      </p:sp>
    </p:spTree>
    <p:extLst>
      <p:ext uri="{BB962C8B-B14F-4D97-AF65-F5344CB8AC3E}">
        <p14:creationId xmlns:p14="http://schemas.microsoft.com/office/powerpoint/2010/main" val="2824062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F534D24-663B-47C3-9DDC-B1D1C7EE38E0}" type="datetimeFigureOut">
              <a:rPr lang="fr-FR" smtClean="0"/>
              <a:t>12/05/2018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7A50FB8-FF40-4EE0-8F2D-86EB0B0B6C36}" type="slidenum">
              <a:rPr lang="fr-FR" smtClean="0"/>
              <a:t>‹N°›</a:t>
            </a:fld>
            <a:endParaRPr lang="fr-FR"/>
          </a:p>
        </p:txBody>
      </p:sp>
    </p:spTree>
    <p:extLst>
      <p:ext uri="{BB962C8B-B14F-4D97-AF65-F5344CB8AC3E}">
        <p14:creationId xmlns:p14="http://schemas.microsoft.com/office/powerpoint/2010/main" val="2020440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F534D24-663B-47C3-9DDC-B1D1C7EE38E0}" type="datetimeFigureOut">
              <a:rPr lang="fr-FR" smtClean="0"/>
              <a:t>12/05/2018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7A50FB8-FF40-4EE0-8F2D-86EB0B0B6C36}" type="slidenum">
              <a:rPr lang="fr-FR" smtClean="0"/>
              <a:t>‹N°›</a:t>
            </a:fld>
            <a:endParaRPr lang="fr-FR"/>
          </a:p>
        </p:txBody>
      </p:sp>
    </p:spTree>
    <p:extLst>
      <p:ext uri="{BB962C8B-B14F-4D97-AF65-F5344CB8AC3E}">
        <p14:creationId xmlns:p14="http://schemas.microsoft.com/office/powerpoint/2010/main" val="1314564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F534D24-663B-47C3-9DDC-B1D1C7EE38E0}" type="datetimeFigureOut">
              <a:rPr lang="fr-FR" smtClean="0"/>
              <a:t>12/05/2018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7A50FB8-FF40-4EE0-8F2D-86EB0B0B6C36}" type="slidenum">
              <a:rPr lang="fr-FR" smtClean="0"/>
              <a:t>‹N°›</a:t>
            </a:fld>
            <a:endParaRPr lang="fr-FR"/>
          </a:p>
        </p:txBody>
      </p:sp>
    </p:spTree>
    <p:extLst>
      <p:ext uri="{BB962C8B-B14F-4D97-AF65-F5344CB8AC3E}">
        <p14:creationId xmlns:p14="http://schemas.microsoft.com/office/powerpoint/2010/main" val="4224005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F534D24-663B-47C3-9DDC-B1D1C7EE38E0}" type="datetimeFigureOut">
              <a:rPr lang="fr-FR" smtClean="0"/>
              <a:t>12/05/2018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A50FB8-FF40-4EE0-8F2D-86EB0B0B6C36}" type="slidenum">
              <a:rPr lang="fr-FR" smtClean="0"/>
              <a:t>‹N°›</a:t>
            </a:fld>
            <a:endParaRPr lang="fr-FR"/>
          </a:p>
        </p:txBody>
      </p:sp>
    </p:spTree>
    <p:extLst>
      <p:ext uri="{BB962C8B-B14F-4D97-AF65-F5344CB8AC3E}">
        <p14:creationId xmlns:p14="http://schemas.microsoft.com/office/powerpoint/2010/main" val="4252393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F534D24-663B-47C3-9DDC-B1D1C7EE38E0}" type="datetimeFigureOut">
              <a:rPr lang="fr-FR" smtClean="0"/>
              <a:t>12/05/2018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A50FB8-FF40-4EE0-8F2D-86EB0B0B6C36}" type="slidenum">
              <a:rPr lang="fr-FR" smtClean="0"/>
              <a:t>‹N°›</a:t>
            </a:fld>
            <a:endParaRPr lang="fr-FR"/>
          </a:p>
        </p:txBody>
      </p:sp>
    </p:spTree>
    <p:extLst>
      <p:ext uri="{BB962C8B-B14F-4D97-AF65-F5344CB8AC3E}">
        <p14:creationId xmlns:p14="http://schemas.microsoft.com/office/powerpoint/2010/main" val="163204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534D24-663B-47C3-9DDC-B1D1C7EE38E0}" type="datetimeFigureOut">
              <a:rPr lang="fr-FR" smtClean="0"/>
              <a:t>12/05/2018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A50FB8-FF40-4EE0-8F2D-86EB0B0B6C36}" type="slidenum">
              <a:rPr lang="fr-FR" smtClean="0"/>
              <a:t>‹N°›</a:t>
            </a:fld>
            <a:endParaRPr lang="fr-FR"/>
          </a:p>
        </p:txBody>
      </p:sp>
    </p:spTree>
    <p:extLst>
      <p:ext uri="{BB962C8B-B14F-4D97-AF65-F5344CB8AC3E}">
        <p14:creationId xmlns:p14="http://schemas.microsoft.com/office/powerpoint/2010/main" val="2542903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ous-titre 2"/>
          <p:cNvSpPr>
            <a:spLocks noGrp="1"/>
          </p:cNvSpPr>
          <p:nvPr>
            <p:ph type="subTitle" idx="1"/>
          </p:nvPr>
        </p:nvSpPr>
        <p:spPr>
          <a:xfrm>
            <a:off x="0" y="34452"/>
            <a:ext cx="12088906" cy="6823548"/>
          </a:xfrm>
          <a:blipFill>
            <a:blip r:embed="rId2"/>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Autofit/>
          </a:bodyPr>
          <a:lstStyle/>
          <a:p>
            <a:pPr algn="l"/>
            <a:endParaRPr lang="fr-FR" sz="2200" b="1" dirty="0" smtClean="0">
              <a:solidFill>
                <a:schemeClr val="dk1"/>
              </a:solidFill>
              <a:latin typeface="+mn-lt"/>
              <a:ea typeface="+mn-ea"/>
              <a:cs typeface="+mn-cs"/>
            </a:endParaRPr>
          </a:p>
          <a:p>
            <a:pPr algn="l"/>
            <a:endParaRPr lang="fr-FR" sz="2200" b="1" dirty="0">
              <a:solidFill>
                <a:schemeClr val="dk1"/>
              </a:solidFill>
              <a:latin typeface="+mn-lt"/>
              <a:ea typeface="+mn-ea"/>
              <a:cs typeface="+mn-cs"/>
            </a:endParaRPr>
          </a:p>
        </p:txBody>
      </p:sp>
      <p:sp>
        <p:nvSpPr>
          <p:cNvPr id="3" name="Rectangle 2"/>
          <p:cNvSpPr/>
          <p:nvPr/>
        </p:nvSpPr>
        <p:spPr>
          <a:xfrm>
            <a:off x="0" y="1903564"/>
            <a:ext cx="12192000" cy="2646878"/>
          </a:xfrm>
          <a:prstGeom prst="rect">
            <a:avLst/>
          </a:prstGeom>
        </p:spPr>
        <p:txBody>
          <a:bodyPr wrap="square">
            <a:spAutoFit/>
          </a:bodyPr>
          <a:lstStyle/>
          <a:p>
            <a:pPr algn="ctr"/>
            <a:r>
              <a:rPr lang="fr-FR" sz="3200" b="1" dirty="0" smtClean="0">
                <a:solidFill>
                  <a:srgbClr val="A71C20"/>
                </a:solidFill>
                <a:latin typeface="Cambria,Bold"/>
              </a:rPr>
              <a:t>0RDRE </a:t>
            </a:r>
            <a:r>
              <a:rPr lang="fr-FR" sz="3200" b="1" dirty="0">
                <a:solidFill>
                  <a:srgbClr val="A71C20"/>
                </a:solidFill>
                <a:latin typeface="Cambria,Bold"/>
              </a:rPr>
              <a:t>NATIONAL DES EXPERTS-COMPTABLES</a:t>
            </a:r>
          </a:p>
          <a:p>
            <a:pPr algn="ctr"/>
            <a:endParaRPr lang="fr-FR" dirty="0" smtClean="0">
              <a:solidFill>
                <a:srgbClr val="000000"/>
              </a:solidFill>
              <a:latin typeface="ArialBlack"/>
            </a:endParaRPr>
          </a:p>
          <a:p>
            <a:pPr algn="ctr"/>
            <a:endParaRPr lang="fr-FR" dirty="0" smtClean="0">
              <a:solidFill>
                <a:srgbClr val="000000"/>
              </a:solidFill>
              <a:latin typeface="ArialBlack"/>
            </a:endParaRPr>
          </a:p>
          <a:p>
            <a:pPr algn="ctr"/>
            <a:r>
              <a:rPr lang="fr-FR" sz="2000" b="1" dirty="0" smtClean="0">
                <a:solidFill>
                  <a:schemeClr val="bg1"/>
                </a:solidFill>
                <a:latin typeface="ArialBlack"/>
              </a:rPr>
              <a:t>« </a:t>
            </a:r>
            <a:r>
              <a:rPr lang="fr-FR" sz="2000" b="1" dirty="0">
                <a:solidFill>
                  <a:schemeClr val="bg1"/>
                </a:solidFill>
                <a:latin typeface="ArialBlack"/>
              </a:rPr>
              <a:t>LE SYSTEME COMPTABLE FINANCIER, ÉVALUATION ET PROPOSITIONS DE REVISION </a:t>
            </a:r>
            <a:r>
              <a:rPr lang="fr-FR" sz="2000" b="1" dirty="0" smtClean="0">
                <a:solidFill>
                  <a:schemeClr val="bg1"/>
                </a:solidFill>
                <a:latin typeface="ArialBlack"/>
              </a:rPr>
              <a:t>»</a:t>
            </a:r>
          </a:p>
          <a:p>
            <a:pPr algn="ctr"/>
            <a:endParaRPr lang="fr-FR" dirty="0">
              <a:solidFill>
                <a:schemeClr val="bg1"/>
              </a:solidFill>
              <a:latin typeface="ArialBlack"/>
            </a:endParaRPr>
          </a:p>
          <a:p>
            <a:pPr algn="ctr"/>
            <a:endParaRPr lang="fr-FR" dirty="0" smtClean="0">
              <a:solidFill>
                <a:schemeClr val="bg1"/>
              </a:solidFill>
              <a:latin typeface="ArialBlack"/>
            </a:endParaRPr>
          </a:p>
          <a:p>
            <a:pPr algn="ctr"/>
            <a:endParaRPr lang="fr-FR" dirty="0">
              <a:solidFill>
                <a:schemeClr val="bg1"/>
              </a:solidFill>
              <a:latin typeface="ArialBlack"/>
            </a:endParaRPr>
          </a:p>
          <a:p>
            <a:pPr algn="ctr"/>
            <a:r>
              <a:rPr lang="fr-FR" sz="2400" b="1" dirty="0">
                <a:solidFill>
                  <a:schemeClr val="bg1"/>
                </a:solidFill>
              </a:rPr>
              <a:t>Les difficultés de mise en </a:t>
            </a:r>
            <a:r>
              <a:rPr lang="fr-FR" sz="2400" b="1" dirty="0" smtClean="0">
                <a:solidFill>
                  <a:schemeClr val="bg1"/>
                </a:solidFill>
              </a:rPr>
              <a:t>œuvre </a:t>
            </a:r>
            <a:r>
              <a:rPr lang="fr-FR" sz="2400" b="1" dirty="0">
                <a:solidFill>
                  <a:schemeClr val="bg1"/>
                </a:solidFill>
              </a:rPr>
              <a:t>des méthodes d’évaluation des actifs et des passifs</a:t>
            </a:r>
          </a:p>
        </p:txBody>
      </p:sp>
      <p:pic>
        <p:nvPicPr>
          <p:cNvPr id="5" name="Picture 2" descr="C:\Users\DELL\Desktop\LOGO ONEC-01-01.jpg"/>
          <p:cNvPicPr>
            <a:picLocks noChangeAspect="1" noChangeArrowheads="1"/>
          </p:cNvPicPr>
          <p:nvPr/>
        </p:nvPicPr>
        <p:blipFill>
          <a:blip r:embed="rId3"/>
          <a:srcRect/>
          <a:stretch>
            <a:fillRect/>
          </a:stretch>
        </p:blipFill>
        <p:spPr bwMode="auto">
          <a:xfrm>
            <a:off x="5017650" y="367096"/>
            <a:ext cx="1746220" cy="1000132"/>
          </a:xfrm>
          <a:prstGeom prst="rect">
            <a:avLst/>
          </a:prstGeom>
          <a:noFill/>
        </p:spPr>
      </p:pic>
    </p:spTree>
    <p:extLst>
      <p:ext uri="{BB962C8B-B14F-4D97-AF65-F5344CB8AC3E}">
        <p14:creationId xmlns:p14="http://schemas.microsoft.com/office/powerpoint/2010/main" val="31627791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p:cNvSpPr>
            <a:spLocks noGrp="1"/>
          </p:cNvSpPr>
          <p:nvPr>
            <p:ph type="subTitle" idx="1"/>
          </p:nvPr>
        </p:nvSpPr>
        <p:spPr>
          <a:xfrm>
            <a:off x="0" y="571480"/>
            <a:ext cx="12088906" cy="6286520"/>
          </a:xfrm>
          <a:blipFill>
            <a:blip r:embed="rId2"/>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Autofit/>
          </a:bodyPr>
          <a:lstStyle/>
          <a:p>
            <a:pPr algn="l"/>
            <a:endParaRPr lang="fr-FR" sz="2200" b="1" dirty="0" smtClean="0">
              <a:solidFill>
                <a:schemeClr val="dk1"/>
              </a:solidFill>
              <a:latin typeface="+mn-lt"/>
              <a:ea typeface="+mn-ea"/>
              <a:cs typeface="+mn-cs"/>
            </a:endParaRPr>
          </a:p>
          <a:p>
            <a:pPr algn="l"/>
            <a:endParaRPr lang="fr-FR" sz="2200" b="1" dirty="0" smtClean="0">
              <a:solidFill>
                <a:schemeClr val="dk1"/>
              </a:solidFill>
            </a:endParaRPr>
          </a:p>
          <a:p>
            <a:pPr algn="l">
              <a:spcBef>
                <a:spcPts val="0"/>
              </a:spcBef>
            </a:pPr>
            <a:endParaRPr lang="fr-FR" sz="2200" b="1" dirty="0" smtClean="0"/>
          </a:p>
          <a:p>
            <a:pPr marL="342900" indent="-342900" algn="l">
              <a:spcBef>
                <a:spcPts val="0"/>
              </a:spcBef>
              <a:buFontTx/>
              <a:buChar char="-"/>
            </a:pPr>
            <a:endParaRPr lang="fr-FR" sz="2200" b="1" dirty="0" smtClean="0"/>
          </a:p>
          <a:p>
            <a:pPr marL="342900" indent="-342900" algn="l">
              <a:spcBef>
                <a:spcPts val="0"/>
              </a:spcBef>
              <a:buFontTx/>
              <a:buChar char="-"/>
            </a:pPr>
            <a:endParaRPr lang="fr-FR" sz="2200" b="1" dirty="0"/>
          </a:p>
          <a:p>
            <a:pPr marL="342900" indent="-342900" algn="l">
              <a:spcBef>
                <a:spcPts val="0"/>
              </a:spcBef>
              <a:buFontTx/>
              <a:buChar char="-"/>
            </a:pPr>
            <a:r>
              <a:rPr lang="fr-FR" sz="2200" b="1" dirty="0" smtClean="0"/>
              <a:t>Le SCF est fortement inspiré des normes IAS/IFRS.</a:t>
            </a:r>
          </a:p>
          <a:p>
            <a:pPr algn="l">
              <a:spcBef>
                <a:spcPts val="0"/>
              </a:spcBef>
            </a:pPr>
            <a:endParaRPr lang="fr-FR" sz="1050" b="1" dirty="0"/>
          </a:p>
          <a:p>
            <a:pPr marL="342900" indent="-342900" algn="l">
              <a:spcBef>
                <a:spcPts val="0"/>
              </a:spcBef>
              <a:buFontTx/>
              <a:buChar char="-"/>
            </a:pPr>
            <a:r>
              <a:rPr lang="fr-FR" sz="2200" b="1" dirty="0" smtClean="0"/>
              <a:t>Son application par les grandes entreprises est aisée (les difficultés sont levées en mettant en œuvre des moyens nécessaires : compétences, outils informatiques…).</a:t>
            </a:r>
          </a:p>
          <a:p>
            <a:pPr algn="l">
              <a:spcBef>
                <a:spcPts val="0"/>
              </a:spcBef>
            </a:pPr>
            <a:endParaRPr lang="fr-FR" sz="1200" b="1" dirty="0" smtClean="0"/>
          </a:p>
          <a:p>
            <a:pPr marL="342900" indent="-342900" algn="l">
              <a:spcBef>
                <a:spcPts val="0"/>
              </a:spcBef>
              <a:buFontTx/>
              <a:buChar char="-"/>
            </a:pPr>
            <a:r>
              <a:rPr lang="fr-FR" sz="2200" b="1" dirty="0" smtClean="0"/>
              <a:t>Par contre son application aux PME doit être opérée avec modération en tenant compte de deux principes édictés par le cadre conceptuel :</a:t>
            </a:r>
          </a:p>
          <a:p>
            <a:pPr algn="l">
              <a:spcBef>
                <a:spcPts val="0"/>
              </a:spcBef>
            </a:pPr>
            <a:r>
              <a:rPr lang="fr-FR" sz="2200" b="1" dirty="0"/>
              <a:t>	</a:t>
            </a:r>
            <a:r>
              <a:rPr lang="fr-FR" sz="2200" b="1" dirty="0" smtClean="0"/>
              <a:t>- Le seuil de signification des transactions</a:t>
            </a:r>
          </a:p>
          <a:p>
            <a:pPr algn="l">
              <a:spcBef>
                <a:spcPts val="0"/>
              </a:spcBef>
            </a:pPr>
            <a:r>
              <a:rPr lang="fr-FR" sz="2200" b="1" dirty="0"/>
              <a:t>	</a:t>
            </a:r>
            <a:r>
              <a:rPr lang="fr-FR" sz="2200" b="1" dirty="0" smtClean="0"/>
              <a:t>- le rapport coût de l’évaluation/fiabilité de l’information recherchée</a:t>
            </a:r>
            <a:endParaRPr lang="fr-FR" sz="2200" b="1" dirty="0"/>
          </a:p>
          <a:p>
            <a:pPr algn="l">
              <a:spcBef>
                <a:spcPts val="0"/>
              </a:spcBef>
            </a:pPr>
            <a:endParaRPr lang="fr-FR" sz="1200" b="1" dirty="0" smtClean="0"/>
          </a:p>
          <a:p>
            <a:pPr marL="342900" indent="-342900" algn="l">
              <a:spcBef>
                <a:spcPts val="0"/>
              </a:spcBef>
              <a:buFontTx/>
              <a:buChar char="-"/>
            </a:pPr>
            <a:r>
              <a:rPr lang="fr-FR" sz="2200" b="1" dirty="0" smtClean="0"/>
              <a:t>Un bonne application du SCF nécessite :</a:t>
            </a:r>
          </a:p>
          <a:p>
            <a:pPr marL="900113" indent="-342900" algn="l">
              <a:spcBef>
                <a:spcPts val="0"/>
              </a:spcBef>
              <a:buFontTx/>
              <a:buChar char="-"/>
            </a:pPr>
            <a:r>
              <a:rPr lang="fr-FR" sz="2200" b="1" dirty="0" smtClean="0"/>
              <a:t>une </a:t>
            </a:r>
            <a:r>
              <a:rPr lang="fr-FR" sz="2200" b="1" dirty="0" smtClean="0"/>
              <a:t>cohérence du dispositif juridique dans son ensemble (entre les dispositions comptables, civiles, commerciales, </a:t>
            </a:r>
            <a:r>
              <a:rPr lang="fr-FR" sz="2200" b="1" dirty="0" smtClean="0"/>
              <a:t>sociales, pénales </a:t>
            </a:r>
            <a:r>
              <a:rPr lang="fr-FR" sz="2200" b="1" dirty="0" smtClean="0"/>
              <a:t>et </a:t>
            </a:r>
            <a:r>
              <a:rPr lang="fr-FR" sz="2200" b="1" dirty="0" smtClean="0"/>
              <a:t>fiscales)</a:t>
            </a:r>
          </a:p>
          <a:p>
            <a:pPr algn="l">
              <a:spcBef>
                <a:spcPts val="0"/>
              </a:spcBef>
            </a:pPr>
            <a:endParaRPr lang="fr-FR" sz="1200" b="1" dirty="0" smtClean="0"/>
          </a:p>
          <a:p>
            <a:pPr marL="900113" indent="-363538" algn="l">
              <a:spcBef>
                <a:spcPts val="0"/>
              </a:spcBef>
              <a:buFontTx/>
              <a:buChar char="-"/>
            </a:pPr>
            <a:r>
              <a:rPr lang="fr-FR" sz="2200" b="1" dirty="0" smtClean="0"/>
              <a:t>Un </a:t>
            </a:r>
            <a:r>
              <a:rPr lang="fr-FR" sz="2200" b="1" dirty="0" smtClean="0"/>
              <a:t>mécanisme </a:t>
            </a:r>
            <a:r>
              <a:rPr lang="fr-FR" sz="2200" b="1" dirty="0" smtClean="0"/>
              <a:t>d’interprétation </a:t>
            </a:r>
            <a:r>
              <a:rPr lang="fr-FR" sz="2200" b="1" dirty="0" smtClean="0"/>
              <a:t>de normes SCF (on aura ainsi la norme </a:t>
            </a:r>
            <a:r>
              <a:rPr lang="fr-FR" sz="2200" b="1" dirty="0" smtClean="0"/>
              <a:t>SCF et </a:t>
            </a:r>
            <a:r>
              <a:rPr lang="fr-FR" sz="2200" b="1" dirty="0" smtClean="0"/>
              <a:t>lorsque c’est nécessaire son </a:t>
            </a:r>
            <a:r>
              <a:rPr lang="fr-FR" sz="2200" b="1" dirty="0" smtClean="0"/>
              <a:t>interprétation)</a:t>
            </a:r>
          </a:p>
          <a:p>
            <a:pPr algn="l">
              <a:spcBef>
                <a:spcPts val="0"/>
              </a:spcBef>
            </a:pPr>
            <a:endParaRPr lang="fr-FR" sz="1200" b="1" dirty="0"/>
          </a:p>
          <a:p>
            <a:pPr marL="711200" indent="-342900" algn="l">
              <a:spcBef>
                <a:spcPts val="0"/>
              </a:spcBef>
              <a:buFontTx/>
              <a:buChar char="-"/>
            </a:pPr>
            <a:r>
              <a:rPr lang="fr-FR" sz="2200" b="1" dirty="0" smtClean="0"/>
              <a:t>Une évolution des règles du SCF </a:t>
            </a:r>
            <a:r>
              <a:rPr lang="fr-FR" sz="2200" b="1" dirty="0" smtClean="0"/>
              <a:t>pour assurer la convergence avec les normes internationales </a:t>
            </a:r>
            <a:r>
              <a:rPr lang="fr-FR" sz="2200" b="1" dirty="0" smtClean="0"/>
              <a:t>IAS/IFRS.</a:t>
            </a:r>
            <a:endParaRPr lang="fr-FR" sz="2200" b="1" dirty="0" smtClean="0">
              <a:solidFill>
                <a:schemeClr val="dk1"/>
              </a:solidFill>
            </a:endParaRPr>
          </a:p>
          <a:p>
            <a:pPr algn="l"/>
            <a:endParaRPr lang="fr-FR" sz="2200" b="1" dirty="0" smtClean="0">
              <a:solidFill>
                <a:schemeClr val="dk1"/>
              </a:solidFill>
              <a:latin typeface="+mn-lt"/>
              <a:ea typeface="+mn-ea"/>
              <a:cs typeface="+mn-cs"/>
            </a:endParaRPr>
          </a:p>
          <a:p>
            <a:pPr algn="l"/>
            <a:endParaRPr lang="fr-FR" sz="2200" b="1" dirty="0">
              <a:solidFill>
                <a:schemeClr val="dk1"/>
              </a:solidFill>
              <a:latin typeface="+mn-lt"/>
              <a:ea typeface="+mn-ea"/>
              <a:cs typeface="+mn-cs"/>
            </a:endParaRPr>
          </a:p>
        </p:txBody>
      </p:sp>
      <p:sp>
        <p:nvSpPr>
          <p:cNvPr id="6" name="Titre 1"/>
          <p:cNvSpPr txBox="1">
            <a:spLocks/>
          </p:cNvSpPr>
          <p:nvPr/>
        </p:nvSpPr>
        <p:spPr>
          <a:xfrm>
            <a:off x="0" y="-24"/>
            <a:ext cx="12192000" cy="785818"/>
          </a:xfrm>
          <a:prstGeom prst="rect">
            <a:avLst/>
          </a:prstGeom>
        </p:spPr>
        <p:style>
          <a:lnRef idx="0">
            <a:scrgbClr r="0" g="0" b="0"/>
          </a:lnRef>
          <a:fillRef idx="1003">
            <a:schemeClr val="lt1"/>
          </a:fillRef>
          <a:effectRef idx="0">
            <a:scrgbClr r="0" g="0" b="0"/>
          </a:effectRef>
          <a:fontRef idx="major"/>
        </p:style>
        <p:txBody>
          <a:bodyPr vert="horz" lIns="91440" tIns="45720" rIns="91440" bIns="45720" rtlCol="0" anchor="ctr">
            <a:noAutofit/>
          </a:bodyPr>
          <a:lstStyle/>
          <a:p>
            <a:pPr lvl="0" algn="ctr">
              <a:spcBef>
                <a:spcPct val="0"/>
              </a:spcBef>
              <a:defRPr/>
            </a:pPr>
            <a:r>
              <a:rPr lang="fr-FR" sz="2800" b="1" i="1" dirty="0">
                <a:latin typeface="Times New Roman" panose="02020603050405020304" pitchFamily="18" charset="0"/>
                <a:cs typeface="Times New Roman" panose="02020603050405020304" pitchFamily="18" charset="0"/>
              </a:rPr>
              <a:t>Difficultés de mise en œuvre des méthodes d’évaluation des actifs et des passifs sous le SCF</a:t>
            </a:r>
            <a:endParaRPr kumimoji="0" lang="fr-FR" sz="2800" b="1" i="1"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endParaRPr>
          </a:p>
        </p:txBody>
      </p:sp>
      <p:sp>
        <p:nvSpPr>
          <p:cNvPr id="4" name="Rectangle à coins arrondis 3"/>
          <p:cNvSpPr/>
          <p:nvPr/>
        </p:nvSpPr>
        <p:spPr>
          <a:xfrm>
            <a:off x="2888341" y="814823"/>
            <a:ext cx="6487887" cy="57150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pPr algn="ctr"/>
            <a:r>
              <a:rPr lang="fr-FR" sz="2400" b="1" i="1" dirty="0" smtClean="0">
                <a:solidFill>
                  <a:schemeClr val="tx1"/>
                </a:solidFill>
              </a:rPr>
              <a:t>5) Conclusion</a:t>
            </a:r>
            <a:endParaRPr lang="fr-FR" sz="2400" b="1" i="1" dirty="0">
              <a:solidFill>
                <a:schemeClr val="tx1"/>
              </a:solidFill>
            </a:endParaRPr>
          </a:p>
        </p:txBody>
      </p:sp>
    </p:spTree>
    <p:extLst>
      <p:ext uri="{BB962C8B-B14F-4D97-AF65-F5344CB8AC3E}">
        <p14:creationId xmlns:p14="http://schemas.microsoft.com/office/powerpoint/2010/main" val="3678325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anim calcmode="lin" valueType="num">
                                      <p:cBhvr additive="base">
                                        <p:cTn id="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7" end="7"/>
                                            </p:txEl>
                                          </p:spTgt>
                                        </p:tgtEl>
                                        <p:attrNameLst>
                                          <p:attrName>style.visibility</p:attrName>
                                        </p:attrNameLst>
                                      </p:cBhvr>
                                      <p:to>
                                        <p:strVal val="visible"/>
                                      </p:to>
                                    </p:set>
                                    <p:anim calcmode="lin" valueType="num">
                                      <p:cBhvr additive="base">
                                        <p:cTn id="1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anim calcmode="lin" valueType="num">
                                      <p:cBhvr additive="base">
                                        <p:cTn id="19"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10" end="10"/>
                                            </p:txEl>
                                          </p:spTgt>
                                        </p:tgtEl>
                                        <p:attrNameLst>
                                          <p:attrName>style.visibility</p:attrName>
                                        </p:attrNameLst>
                                      </p:cBhvr>
                                      <p:to>
                                        <p:strVal val="visible"/>
                                      </p:to>
                                    </p:set>
                                    <p:anim calcmode="lin" valueType="num">
                                      <p:cBhvr additive="base">
                                        <p:cTn id="25"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11" end="11"/>
                                            </p:txEl>
                                          </p:spTgt>
                                        </p:tgtEl>
                                        <p:attrNameLst>
                                          <p:attrName>style.visibility</p:attrName>
                                        </p:attrNameLst>
                                      </p:cBhvr>
                                      <p:to>
                                        <p:strVal val="visible"/>
                                      </p:to>
                                    </p:set>
                                    <p:anim calcmode="lin" valueType="num">
                                      <p:cBhvr additive="base">
                                        <p:cTn id="31"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13" end="13"/>
                                            </p:txEl>
                                          </p:spTgt>
                                        </p:tgtEl>
                                        <p:attrNameLst>
                                          <p:attrName>style.visibility</p:attrName>
                                        </p:attrNameLst>
                                      </p:cBhvr>
                                      <p:to>
                                        <p:strVal val="visible"/>
                                      </p:to>
                                    </p:set>
                                    <p:anim calcmode="lin" valueType="num">
                                      <p:cBhvr additive="base">
                                        <p:cTn id="37"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14" end="14"/>
                                            </p:txEl>
                                          </p:spTgt>
                                        </p:tgtEl>
                                        <p:attrNameLst>
                                          <p:attrName>style.visibility</p:attrName>
                                        </p:attrNameLst>
                                      </p:cBhvr>
                                      <p:to>
                                        <p:strVal val="visible"/>
                                      </p:to>
                                    </p:set>
                                    <p:anim calcmode="lin" valueType="num">
                                      <p:cBhvr additive="base">
                                        <p:cTn id="43"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16" end="16"/>
                                            </p:txEl>
                                          </p:spTgt>
                                        </p:tgtEl>
                                        <p:attrNameLst>
                                          <p:attrName>style.visibility</p:attrName>
                                        </p:attrNameLst>
                                      </p:cBhvr>
                                      <p:to>
                                        <p:strVal val="visible"/>
                                      </p:to>
                                    </p:set>
                                    <p:anim calcmode="lin" valueType="num">
                                      <p:cBhvr additive="base">
                                        <p:cTn id="49" dur="500" fill="hold"/>
                                        <p:tgtEl>
                                          <p:spTgt spid="5">
                                            <p:txEl>
                                              <p:pRg st="16" end="1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
                                            <p:txEl>
                                              <p:pRg st="18" end="18"/>
                                            </p:txEl>
                                          </p:spTgt>
                                        </p:tgtEl>
                                        <p:attrNameLst>
                                          <p:attrName>style.visibility</p:attrName>
                                        </p:attrNameLst>
                                      </p:cBhvr>
                                      <p:to>
                                        <p:strVal val="visible"/>
                                      </p:to>
                                    </p:set>
                                    <p:anim calcmode="lin" valueType="num">
                                      <p:cBhvr additive="base">
                                        <p:cTn id="55" dur="500" fill="hold"/>
                                        <p:tgtEl>
                                          <p:spTgt spid="5">
                                            <p:txEl>
                                              <p:pRg st="18" end="1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p:cNvSpPr>
            <a:spLocks noGrp="1"/>
          </p:cNvSpPr>
          <p:nvPr>
            <p:ph type="subTitle" idx="1"/>
          </p:nvPr>
        </p:nvSpPr>
        <p:spPr>
          <a:xfrm>
            <a:off x="0" y="571480"/>
            <a:ext cx="12088906" cy="6286520"/>
          </a:xfrm>
          <a:blipFill>
            <a:blip r:embed="rId2"/>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Autofit/>
          </a:bodyPr>
          <a:lstStyle/>
          <a:p>
            <a:pPr algn="l"/>
            <a:endParaRPr lang="fr-FR" sz="2200" b="1" dirty="0" smtClean="0">
              <a:solidFill>
                <a:schemeClr val="dk1"/>
              </a:solidFill>
              <a:latin typeface="+mn-lt"/>
              <a:ea typeface="+mn-ea"/>
              <a:cs typeface="+mn-cs"/>
            </a:endParaRPr>
          </a:p>
          <a:p>
            <a:pPr algn="l"/>
            <a:endParaRPr lang="fr-FR" sz="2200" b="1" dirty="0" smtClean="0">
              <a:solidFill>
                <a:schemeClr val="dk1"/>
              </a:solidFill>
            </a:endParaRPr>
          </a:p>
          <a:p>
            <a:pPr algn="l">
              <a:spcBef>
                <a:spcPts val="0"/>
              </a:spcBef>
            </a:pPr>
            <a:endParaRPr lang="fr-FR" sz="2200" b="1" dirty="0" smtClean="0"/>
          </a:p>
          <a:p>
            <a:pPr algn="l"/>
            <a:endParaRPr lang="fr-FR" sz="2200" b="1" dirty="0" smtClean="0">
              <a:solidFill>
                <a:schemeClr val="dk1"/>
              </a:solidFill>
              <a:latin typeface="+mn-lt"/>
              <a:ea typeface="+mn-ea"/>
              <a:cs typeface="+mn-cs"/>
            </a:endParaRPr>
          </a:p>
          <a:p>
            <a:pPr algn="l"/>
            <a:endParaRPr lang="fr-FR" sz="2200" b="1" dirty="0">
              <a:solidFill>
                <a:schemeClr val="dk1"/>
              </a:solidFill>
              <a:latin typeface="+mn-lt"/>
              <a:ea typeface="+mn-ea"/>
              <a:cs typeface="+mn-cs"/>
            </a:endParaRPr>
          </a:p>
        </p:txBody>
      </p:sp>
      <p:sp>
        <p:nvSpPr>
          <p:cNvPr id="4" name="Rectangle à coins arrondis 3"/>
          <p:cNvSpPr/>
          <p:nvPr/>
        </p:nvSpPr>
        <p:spPr>
          <a:xfrm>
            <a:off x="2888341" y="2206171"/>
            <a:ext cx="6487887" cy="2660217"/>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pPr algn="ctr"/>
            <a:r>
              <a:rPr lang="fr-FR" sz="4000" b="1" i="1" dirty="0" smtClean="0">
                <a:solidFill>
                  <a:schemeClr val="tx1"/>
                </a:solidFill>
              </a:rPr>
              <a:t>Merci pour votre attention</a:t>
            </a:r>
            <a:endParaRPr lang="fr-FR" sz="4000" b="1" i="1" dirty="0">
              <a:solidFill>
                <a:schemeClr val="tx1"/>
              </a:solidFill>
            </a:endParaRPr>
          </a:p>
        </p:txBody>
      </p:sp>
    </p:spTree>
    <p:extLst>
      <p:ext uri="{BB962C8B-B14F-4D97-AF65-F5344CB8AC3E}">
        <p14:creationId xmlns:p14="http://schemas.microsoft.com/office/powerpoint/2010/main" val="1045358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00000">
            <a:alpha val="89000"/>
          </a:srgbClr>
        </a:solidFill>
        <a:effectLst/>
      </p:bgPr>
    </p:bg>
    <p:spTree>
      <p:nvGrpSpPr>
        <p:cNvPr id="1" name=""/>
        <p:cNvGrpSpPr/>
        <p:nvPr/>
      </p:nvGrpSpPr>
      <p:grpSpPr>
        <a:xfrm>
          <a:off x="0" y="0"/>
          <a:ext cx="0" cy="0"/>
          <a:chOff x="0" y="0"/>
          <a:chExt cx="0" cy="0"/>
        </a:xfrm>
      </p:grpSpPr>
      <p:sp>
        <p:nvSpPr>
          <p:cNvPr id="5" name="Sous-titre 2"/>
          <p:cNvSpPr>
            <a:spLocks noGrp="1"/>
          </p:cNvSpPr>
          <p:nvPr>
            <p:ph type="subTitle" idx="1"/>
          </p:nvPr>
        </p:nvSpPr>
        <p:spPr>
          <a:xfrm>
            <a:off x="43542" y="785794"/>
            <a:ext cx="12088906" cy="6072206"/>
          </a:xfrm>
          <a:blipFill>
            <a:blip r:embed="rId2"/>
            <a:tile tx="0" ty="0" sx="100000" sy="100000" flip="none" algn="tl"/>
          </a:blipFill>
          <a:ln>
            <a:solidFill>
              <a:srgbClr val="CC33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a:contourClr>
              <a:srgbClr val="FFFFFF"/>
            </a:contourClr>
          </a:sp3d>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Autofit/>
          </a:bodyPr>
          <a:lstStyle/>
          <a:p>
            <a:pPr algn="l"/>
            <a:endParaRPr lang="fr-FR" sz="2200" b="1" dirty="0" smtClean="0">
              <a:solidFill>
                <a:schemeClr val="dk1"/>
              </a:solidFill>
              <a:latin typeface="+mn-lt"/>
              <a:ea typeface="+mn-ea"/>
              <a:cs typeface="+mn-cs"/>
            </a:endParaRPr>
          </a:p>
          <a:p>
            <a:pPr>
              <a:spcBef>
                <a:spcPts val="0"/>
              </a:spcBef>
            </a:pPr>
            <a:r>
              <a:rPr lang="fr-FR" sz="2800" b="1" dirty="0" smtClean="0">
                <a:solidFill>
                  <a:schemeClr val="tx1"/>
                </a:solidFill>
              </a:rPr>
              <a:t>SOMMAIRE</a:t>
            </a:r>
            <a:endParaRPr lang="fr-FR" sz="2800" b="1" dirty="0">
              <a:solidFill>
                <a:schemeClr val="tx1"/>
              </a:solidFill>
            </a:endParaRPr>
          </a:p>
          <a:p>
            <a:pPr>
              <a:spcBef>
                <a:spcPts val="0"/>
              </a:spcBef>
            </a:pPr>
            <a:endParaRPr lang="fr-FR" sz="3600" b="1" i="1" dirty="0" smtClean="0">
              <a:solidFill>
                <a:schemeClr val="tx1"/>
              </a:solidFill>
            </a:endParaRPr>
          </a:p>
          <a:p>
            <a:pPr>
              <a:spcBef>
                <a:spcPts val="0"/>
              </a:spcBef>
            </a:pPr>
            <a:endParaRPr lang="fr-FR" sz="2800" b="1" dirty="0" smtClean="0">
              <a:solidFill>
                <a:schemeClr val="tx1"/>
              </a:solidFill>
            </a:endParaRPr>
          </a:p>
          <a:p>
            <a:pPr algn="l">
              <a:spcBef>
                <a:spcPts val="0"/>
              </a:spcBef>
            </a:pPr>
            <a:r>
              <a:rPr lang="fr-FR" sz="2800" b="1" dirty="0" smtClean="0">
                <a:solidFill>
                  <a:schemeClr val="tx1"/>
                </a:solidFill>
              </a:rPr>
              <a:t>1) Introduction : Naissance </a:t>
            </a:r>
            <a:r>
              <a:rPr lang="fr-FR" sz="2800" b="1" dirty="0" smtClean="0">
                <a:solidFill>
                  <a:schemeClr val="tx1"/>
                </a:solidFill>
              </a:rPr>
              <a:t>du droit comptable</a:t>
            </a:r>
          </a:p>
          <a:p>
            <a:pPr algn="l">
              <a:spcBef>
                <a:spcPts val="0"/>
              </a:spcBef>
            </a:pPr>
            <a:endParaRPr lang="fr-FR" sz="2800" b="1" dirty="0">
              <a:solidFill>
                <a:schemeClr val="tx1"/>
              </a:solidFill>
            </a:endParaRPr>
          </a:p>
          <a:p>
            <a:pPr algn="l">
              <a:spcBef>
                <a:spcPts val="0"/>
              </a:spcBef>
            </a:pPr>
            <a:r>
              <a:rPr lang="fr-FR" sz="2800" b="1" dirty="0" smtClean="0">
                <a:solidFill>
                  <a:schemeClr val="tx1"/>
                </a:solidFill>
              </a:rPr>
              <a:t>2) Difficultés d’application d’ordre juridique</a:t>
            </a:r>
          </a:p>
          <a:p>
            <a:pPr algn="l">
              <a:spcBef>
                <a:spcPts val="0"/>
              </a:spcBef>
            </a:pPr>
            <a:endParaRPr lang="fr-FR" sz="2800" b="1" dirty="0">
              <a:solidFill>
                <a:schemeClr val="tx1"/>
              </a:solidFill>
            </a:endParaRPr>
          </a:p>
          <a:p>
            <a:pPr algn="l">
              <a:spcBef>
                <a:spcPts val="0"/>
              </a:spcBef>
            </a:pPr>
            <a:r>
              <a:rPr lang="fr-FR" sz="2800" b="1" dirty="0" smtClean="0">
                <a:solidFill>
                  <a:schemeClr val="tx1"/>
                </a:solidFill>
              </a:rPr>
              <a:t>3) Difficultés d’application exogènes au système</a:t>
            </a:r>
          </a:p>
          <a:p>
            <a:pPr algn="l">
              <a:spcBef>
                <a:spcPts val="0"/>
              </a:spcBef>
            </a:pPr>
            <a:endParaRPr lang="fr-FR" sz="2800" b="1" dirty="0">
              <a:solidFill>
                <a:schemeClr val="tx1"/>
              </a:solidFill>
            </a:endParaRPr>
          </a:p>
          <a:p>
            <a:pPr algn="l">
              <a:spcBef>
                <a:spcPts val="0"/>
              </a:spcBef>
            </a:pPr>
            <a:r>
              <a:rPr lang="fr-FR" sz="2800" b="1" dirty="0" smtClean="0">
                <a:solidFill>
                  <a:schemeClr val="tx1"/>
                </a:solidFill>
              </a:rPr>
              <a:t>4) Difficultés d’application liées au système</a:t>
            </a:r>
          </a:p>
          <a:p>
            <a:pPr algn="l">
              <a:spcBef>
                <a:spcPts val="0"/>
              </a:spcBef>
            </a:pPr>
            <a:endParaRPr lang="fr-FR" sz="2800" b="1" dirty="0">
              <a:solidFill>
                <a:schemeClr val="tx1"/>
              </a:solidFill>
            </a:endParaRPr>
          </a:p>
          <a:p>
            <a:pPr algn="l">
              <a:spcBef>
                <a:spcPts val="0"/>
              </a:spcBef>
            </a:pPr>
            <a:r>
              <a:rPr lang="fr-FR" sz="2800" b="1" dirty="0" smtClean="0">
                <a:solidFill>
                  <a:schemeClr val="tx1"/>
                </a:solidFill>
              </a:rPr>
              <a:t>5) Conclusion</a:t>
            </a:r>
            <a:endParaRPr lang="fr-FR" sz="2800" b="1" dirty="0" smtClean="0">
              <a:solidFill>
                <a:schemeClr val="tx1"/>
              </a:solidFill>
            </a:endParaRPr>
          </a:p>
          <a:p>
            <a:pPr algn="l"/>
            <a:endParaRPr lang="fr-FR" sz="2800" b="1" dirty="0">
              <a:solidFill>
                <a:schemeClr val="dk1"/>
              </a:solidFill>
            </a:endParaRPr>
          </a:p>
        </p:txBody>
      </p:sp>
      <p:sp>
        <p:nvSpPr>
          <p:cNvPr id="6" name="Titre 1"/>
          <p:cNvSpPr txBox="1">
            <a:spLocks/>
          </p:cNvSpPr>
          <p:nvPr/>
        </p:nvSpPr>
        <p:spPr>
          <a:xfrm>
            <a:off x="0" y="-24"/>
            <a:ext cx="12192000" cy="785818"/>
          </a:xfrm>
          <a:prstGeom prst="rect">
            <a:avLst/>
          </a:prstGeom>
          <a:gradFill flip="none" rotWithShape="1">
            <a:gsLst>
              <a:gs pos="0">
                <a:schemeClr val="lt1">
                  <a:tint val="93000"/>
                  <a:satMod val="150000"/>
                  <a:shade val="98000"/>
                  <a:lumMod val="102000"/>
                </a:schemeClr>
              </a:gs>
              <a:gs pos="50000">
                <a:schemeClr val="lt1">
                  <a:tint val="98000"/>
                  <a:satMod val="130000"/>
                  <a:shade val="90000"/>
                  <a:lumMod val="103000"/>
                </a:schemeClr>
              </a:gs>
              <a:gs pos="100000">
                <a:schemeClr val="lt1">
                  <a:shade val="63000"/>
                  <a:satMod val="120000"/>
                </a:schemeClr>
              </a:gs>
            </a:gsLst>
            <a:lin ang="5400000" scaled="1"/>
            <a:tileRect/>
          </a:gradFill>
        </p:spPr>
        <p:style>
          <a:lnRef idx="0">
            <a:scrgbClr r="0" g="0" b="0"/>
          </a:lnRef>
          <a:fillRef idx="1003">
            <a:schemeClr val="lt1"/>
          </a:fillRef>
          <a:effectRef idx="0">
            <a:scrgbClr r="0" g="0" b="0"/>
          </a:effectRef>
          <a:fontRef idx="major"/>
        </p:style>
        <p:txBody>
          <a:bodyPr vert="horz" lIns="91440" tIns="45720" rIns="91440" bIns="45720" rtlCol="0" anchor="ctr">
            <a:noAutofit/>
          </a:bodyPr>
          <a:lstStyle/>
          <a:p>
            <a:pPr lvl="0" algn="ctr">
              <a:spcBef>
                <a:spcPct val="0"/>
              </a:spcBef>
              <a:defRPr/>
            </a:pPr>
            <a:r>
              <a:rPr lang="fr-FR" sz="2800" b="1" i="1" dirty="0">
                <a:latin typeface="Times New Roman" panose="02020603050405020304" pitchFamily="18" charset="0"/>
                <a:cs typeface="Times New Roman" panose="02020603050405020304" pitchFamily="18" charset="0"/>
              </a:rPr>
              <a:t>Difficultés de mise en œuvre des méthodes d’évaluation des actifs et des passifs sous le SCF</a:t>
            </a:r>
            <a:endParaRPr kumimoji="0" lang="fr-FR" sz="2800" b="1" i="1"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4918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anim calcmode="lin" valueType="num">
                                      <p:cBhvr additive="base">
                                        <p:cTn id="2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anim calcmode="lin" valueType="num">
                                      <p:cBhvr additive="base">
                                        <p:cTn id="31"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12" end="12"/>
                                            </p:txEl>
                                          </p:spTgt>
                                        </p:tgtEl>
                                        <p:attrNameLst>
                                          <p:attrName>style.visibility</p:attrName>
                                        </p:attrNameLst>
                                      </p:cBhvr>
                                      <p:to>
                                        <p:strVal val="visible"/>
                                      </p:to>
                                    </p:set>
                                    <p:anim calcmode="lin" valueType="num">
                                      <p:cBhvr additive="base">
                                        <p:cTn id="37"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p:cNvSpPr>
            <a:spLocks noGrp="1"/>
          </p:cNvSpPr>
          <p:nvPr>
            <p:ph type="subTitle" idx="1"/>
          </p:nvPr>
        </p:nvSpPr>
        <p:spPr>
          <a:xfrm>
            <a:off x="-64956" y="604041"/>
            <a:ext cx="12088906" cy="6286520"/>
          </a:xfrm>
          <a:blipFill>
            <a:blip r:embed="rId2"/>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Autofit/>
          </a:bodyPr>
          <a:lstStyle/>
          <a:p>
            <a:pPr algn="l">
              <a:spcBef>
                <a:spcPts val="0"/>
              </a:spcBef>
            </a:pPr>
            <a:endParaRPr lang="fr-FR" sz="2200" b="1" dirty="0"/>
          </a:p>
        </p:txBody>
      </p:sp>
      <p:sp>
        <p:nvSpPr>
          <p:cNvPr id="6" name="Titre 1"/>
          <p:cNvSpPr txBox="1">
            <a:spLocks/>
          </p:cNvSpPr>
          <p:nvPr/>
        </p:nvSpPr>
        <p:spPr>
          <a:xfrm>
            <a:off x="0" y="-24"/>
            <a:ext cx="12192000" cy="785818"/>
          </a:xfrm>
          <a:prstGeom prst="rect">
            <a:avLst/>
          </a:prstGeom>
        </p:spPr>
        <p:style>
          <a:lnRef idx="0">
            <a:scrgbClr r="0" g="0" b="0"/>
          </a:lnRef>
          <a:fillRef idx="1003">
            <a:schemeClr val="lt1"/>
          </a:fillRef>
          <a:effectRef idx="0">
            <a:scrgbClr r="0" g="0" b="0"/>
          </a:effectRef>
          <a:fontRef idx="major"/>
        </p:style>
        <p:txBody>
          <a:bodyPr vert="horz" lIns="91440" tIns="45720" rIns="91440" bIns="45720" rtlCol="0" anchor="ctr">
            <a:noAutofit/>
          </a:bodyPr>
          <a:lstStyle/>
          <a:p>
            <a:pPr lvl="0" algn="ctr">
              <a:spcBef>
                <a:spcPct val="0"/>
              </a:spcBef>
              <a:defRPr/>
            </a:pPr>
            <a:r>
              <a:rPr lang="fr-FR" sz="2800" b="1" i="1" dirty="0">
                <a:latin typeface="Times New Roman" panose="02020603050405020304" pitchFamily="18" charset="0"/>
                <a:cs typeface="Times New Roman" panose="02020603050405020304" pitchFamily="18" charset="0"/>
              </a:rPr>
              <a:t>Difficultés de mise en œuvre des méthodes d’évaluation des actifs et des passifs sous le SCF</a:t>
            </a:r>
            <a:endParaRPr kumimoji="0" lang="fr-FR" sz="2800" b="1" i="1"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endParaRPr>
          </a:p>
        </p:txBody>
      </p:sp>
      <p:sp>
        <p:nvSpPr>
          <p:cNvPr id="7" name="Parchemin vertical 6"/>
          <p:cNvSpPr/>
          <p:nvPr/>
        </p:nvSpPr>
        <p:spPr>
          <a:xfrm>
            <a:off x="9216269" y="1441015"/>
            <a:ext cx="2786082" cy="4494685"/>
          </a:xfrm>
          <a:prstGeom prst="verticalScroll">
            <a:avLst/>
          </a:prstGeom>
          <a:solidFill>
            <a:srgbClr val="CC00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2400" b="1" i="1" dirty="0" smtClean="0">
                <a:solidFill>
                  <a:schemeClr val="tx1"/>
                </a:solidFill>
              </a:rPr>
              <a:t>Loi 10-01 et textes subséquents</a:t>
            </a:r>
            <a:endParaRPr lang="fr-FR" sz="2400" b="1" i="1" dirty="0">
              <a:solidFill>
                <a:schemeClr val="tx1"/>
              </a:solidFill>
            </a:endParaRPr>
          </a:p>
        </p:txBody>
      </p:sp>
      <p:sp>
        <p:nvSpPr>
          <p:cNvPr id="8" name="Parchemin vertical 7"/>
          <p:cNvSpPr/>
          <p:nvPr/>
        </p:nvSpPr>
        <p:spPr>
          <a:xfrm>
            <a:off x="-8411" y="1442084"/>
            <a:ext cx="2786082" cy="4508131"/>
          </a:xfrm>
          <a:prstGeom prst="verticalScroll">
            <a:avLst/>
          </a:prstGeom>
          <a:solidFill>
            <a:srgbClr val="CC00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2400" b="1" i="1" dirty="0" smtClean="0">
                <a:solidFill>
                  <a:schemeClr val="tx1"/>
                </a:solidFill>
              </a:rPr>
              <a:t>Loi 07-11 et textes subséquents</a:t>
            </a:r>
            <a:endParaRPr lang="fr-FR" sz="2400" b="1" i="1" dirty="0">
              <a:solidFill>
                <a:schemeClr val="tx1"/>
              </a:solidFill>
            </a:endParaRPr>
          </a:p>
        </p:txBody>
      </p:sp>
      <p:sp>
        <p:nvSpPr>
          <p:cNvPr id="13" name="Rectangle à coins arrondis 12"/>
          <p:cNvSpPr/>
          <p:nvPr/>
        </p:nvSpPr>
        <p:spPr>
          <a:xfrm>
            <a:off x="3630706" y="2134028"/>
            <a:ext cx="4623547" cy="1500198"/>
          </a:xfrm>
          <a:prstGeom prst="roundRect">
            <a:avLst/>
          </a:prstGeom>
          <a:ln>
            <a:noFill/>
          </a:ln>
          <a:effectLst>
            <a:innerShdw blurRad="63500" dist="50800" dir="13500000">
              <a:prstClr val="black">
                <a:alpha val="50000"/>
              </a:prstClr>
            </a:inn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800" b="1" i="1" dirty="0" smtClean="0">
                <a:solidFill>
                  <a:schemeClr val="tx1"/>
                </a:solidFill>
              </a:rPr>
              <a:t>Le Conseil National de la Comptabilité</a:t>
            </a:r>
          </a:p>
          <a:p>
            <a:pPr algn="ctr"/>
            <a:r>
              <a:rPr lang="fr-FR" sz="2800" b="1" i="1" dirty="0" smtClean="0">
                <a:solidFill>
                  <a:schemeClr val="tx1"/>
                </a:solidFill>
              </a:rPr>
              <a:t>(article 4 et 5 de la loi 10-01) </a:t>
            </a:r>
            <a:endParaRPr lang="fr-FR" sz="2800" b="1" i="1" dirty="0">
              <a:solidFill>
                <a:schemeClr val="tx1"/>
              </a:solidFill>
            </a:endParaRPr>
          </a:p>
        </p:txBody>
      </p:sp>
      <p:sp>
        <p:nvSpPr>
          <p:cNvPr id="14" name="Rectangle à coins arrondis 13"/>
          <p:cNvSpPr/>
          <p:nvPr/>
        </p:nvSpPr>
        <p:spPr>
          <a:xfrm>
            <a:off x="4155145" y="3887798"/>
            <a:ext cx="3648705" cy="705980"/>
          </a:xfrm>
          <a:prstGeom prst="roundRect">
            <a:avLst/>
          </a:prstGeom>
          <a:ln>
            <a:noFill/>
          </a:ln>
          <a:effectLst>
            <a:innerShdw blurRad="63500" dist="50800" dir="13500000">
              <a:prstClr val="black">
                <a:alpha val="50000"/>
              </a:prstClr>
            </a:inn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400" b="1" i="1" dirty="0">
                <a:solidFill>
                  <a:schemeClr val="tx1"/>
                </a:solidFill>
              </a:rPr>
              <a:t>Autorité de normalisation comptable</a:t>
            </a:r>
          </a:p>
        </p:txBody>
      </p:sp>
      <p:sp>
        <p:nvSpPr>
          <p:cNvPr id="2" name="Parchemin horizontal 1"/>
          <p:cNvSpPr/>
          <p:nvPr/>
        </p:nvSpPr>
        <p:spPr>
          <a:xfrm>
            <a:off x="362858" y="5405719"/>
            <a:ext cx="11335656" cy="1452281"/>
          </a:xfrm>
          <a:prstGeom prst="horizontalScroll">
            <a:avLst/>
          </a:prstGeom>
          <a:solidFill>
            <a:srgbClr val="CC3300"/>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fr-FR" sz="3600" b="1" i="1" dirty="0" smtClean="0">
                <a:solidFill>
                  <a:schemeClr val="tx1"/>
                </a:solidFill>
              </a:rPr>
              <a:t>Naissance du droit comptable</a:t>
            </a:r>
            <a:endParaRPr lang="fr-FR" sz="3600" b="1" i="1" dirty="0">
              <a:solidFill>
                <a:schemeClr val="tx1"/>
              </a:solidFill>
            </a:endParaRPr>
          </a:p>
        </p:txBody>
      </p:sp>
      <p:sp>
        <p:nvSpPr>
          <p:cNvPr id="3" name="Rectangle à coins arrondis 2"/>
          <p:cNvSpPr/>
          <p:nvPr/>
        </p:nvSpPr>
        <p:spPr>
          <a:xfrm>
            <a:off x="2888341" y="785794"/>
            <a:ext cx="6487887" cy="655221"/>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pPr algn="ctr"/>
            <a:r>
              <a:rPr lang="fr-FR" sz="2400" b="1" i="1" dirty="0">
                <a:solidFill>
                  <a:schemeClr val="tx1"/>
                </a:solidFill>
              </a:rPr>
              <a:t>1) Introduction : Naissance du droit comptable</a:t>
            </a:r>
          </a:p>
        </p:txBody>
      </p:sp>
    </p:spTree>
    <p:extLst>
      <p:ext uri="{BB962C8B-B14F-4D97-AF65-F5344CB8AC3E}">
        <p14:creationId xmlns:p14="http://schemas.microsoft.com/office/powerpoint/2010/main" val="1018220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3" grpId="0" animBg="1"/>
      <p:bldP spid="14" grpId="0" animBg="1"/>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p:cNvSpPr>
            <a:spLocks noGrp="1"/>
          </p:cNvSpPr>
          <p:nvPr>
            <p:ph type="subTitle" idx="1"/>
          </p:nvPr>
        </p:nvSpPr>
        <p:spPr>
          <a:xfrm>
            <a:off x="51547" y="652391"/>
            <a:ext cx="12088906" cy="6286520"/>
          </a:xfrm>
          <a:blipFill>
            <a:blip r:embed="rId2"/>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Autofit/>
          </a:bodyPr>
          <a:lstStyle/>
          <a:p>
            <a:pPr algn="l">
              <a:spcBef>
                <a:spcPts val="0"/>
              </a:spcBef>
            </a:pPr>
            <a:endParaRPr lang="fr-FR" sz="2200" b="1" dirty="0" smtClean="0">
              <a:solidFill>
                <a:schemeClr val="tx1"/>
              </a:solidFill>
              <a:latin typeface="+mn-lt"/>
              <a:ea typeface="+mn-ea"/>
              <a:cs typeface="+mn-cs"/>
            </a:endParaRPr>
          </a:p>
          <a:p>
            <a:pPr algn="l">
              <a:spcBef>
                <a:spcPts val="0"/>
              </a:spcBef>
            </a:pPr>
            <a:endParaRPr lang="fr-FR" sz="2200" b="1" dirty="0" smtClean="0">
              <a:solidFill>
                <a:schemeClr val="tx1"/>
              </a:solidFill>
              <a:latin typeface="+mn-lt"/>
              <a:ea typeface="+mn-ea"/>
              <a:cs typeface="+mn-cs"/>
            </a:endParaRPr>
          </a:p>
          <a:p>
            <a:pPr marL="742950" lvl="1" indent="-285750" algn="l">
              <a:buFontTx/>
              <a:buChar char="-"/>
            </a:pPr>
            <a:endParaRPr lang="fr-FR" sz="1600" dirty="0" smtClean="0">
              <a:solidFill>
                <a:schemeClr val="tx1"/>
              </a:solidFill>
            </a:endParaRPr>
          </a:p>
          <a:p>
            <a:pPr marL="742950" lvl="1" indent="-285750" algn="l">
              <a:buFontTx/>
              <a:buChar char="-"/>
            </a:pPr>
            <a:endParaRPr lang="fr-FR" sz="1600" dirty="0">
              <a:solidFill>
                <a:schemeClr val="tx1"/>
              </a:solidFill>
            </a:endParaRPr>
          </a:p>
          <a:p>
            <a:pPr marL="742950" lvl="1" indent="-285750" algn="l">
              <a:buFontTx/>
              <a:buChar char="-"/>
            </a:pPr>
            <a:endParaRPr lang="fr-FR" sz="1600" dirty="0" smtClean="0">
              <a:solidFill>
                <a:schemeClr val="tx1"/>
              </a:solidFill>
            </a:endParaRPr>
          </a:p>
          <a:p>
            <a:pPr marL="742950" lvl="1" indent="-285750" algn="l">
              <a:buFontTx/>
              <a:buChar char="-"/>
            </a:pPr>
            <a:endParaRPr lang="fr-FR" sz="1600" dirty="0">
              <a:solidFill>
                <a:schemeClr val="tx1"/>
              </a:solidFill>
            </a:endParaRPr>
          </a:p>
          <a:p>
            <a:pPr marL="742950" lvl="1" indent="-285750" algn="l">
              <a:buFontTx/>
              <a:buChar char="-"/>
            </a:pPr>
            <a:endParaRPr lang="fr-FR" sz="1600" dirty="0" smtClean="0">
              <a:solidFill>
                <a:schemeClr val="tx1"/>
              </a:solidFill>
            </a:endParaRPr>
          </a:p>
          <a:p>
            <a:pPr marL="742950" lvl="1" indent="-285750" algn="l">
              <a:buFontTx/>
              <a:buChar char="-"/>
            </a:pPr>
            <a:endParaRPr lang="fr-FR" sz="1600" dirty="0">
              <a:solidFill>
                <a:schemeClr val="tx1"/>
              </a:solidFill>
            </a:endParaRPr>
          </a:p>
          <a:p>
            <a:pPr algn="l">
              <a:spcBef>
                <a:spcPts val="0"/>
              </a:spcBef>
            </a:pPr>
            <a:endParaRPr lang="fr-FR" sz="2200" b="1" dirty="0" smtClean="0">
              <a:solidFill>
                <a:schemeClr val="tx1"/>
              </a:solidFill>
              <a:latin typeface="+mn-lt"/>
              <a:ea typeface="+mn-ea"/>
              <a:cs typeface="+mn-cs"/>
            </a:endParaRPr>
          </a:p>
          <a:p>
            <a:pPr algn="l"/>
            <a:endParaRPr lang="fr-FR" sz="2200" b="1" dirty="0">
              <a:solidFill>
                <a:schemeClr val="tx1"/>
              </a:solidFill>
              <a:latin typeface="+mn-lt"/>
              <a:ea typeface="+mn-ea"/>
              <a:cs typeface="+mn-cs"/>
            </a:endParaRPr>
          </a:p>
        </p:txBody>
      </p:sp>
      <p:sp>
        <p:nvSpPr>
          <p:cNvPr id="6" name="Titre 1"/>
          <p:cNvSpPr txBox="1">
            <a:spLocks/>
          </p:cNvSpPr>
          <p:nvPr/>
        </p:nvSpPr>
        <p:spPr>
          <a:xfrm>
            <a:off x="0" y="-24"/>
            <a:ext cx="12192000" cy="785818"/>
          </a:xfrm>
          <a:prstGeom prst="rect">
            <a:avLst/>
          </a:prstGeom>
        </p:spPr>
        <p:style>
          <a:lnRef idx="0">
            <a:scrgbClr r="0" g="0" b="0"/>
          </a:lnRef>
          <a:fillRef idx="1003">
            <a:schemeClr val="lt1"/>
          </a:fillRef>
          <a:effectRef idx="0">
            <a:scrgbClr r="0" g="0" b="0"/>
          </a:effectRef>
          <a:fontRef idx="major"/>
        </p:style>
        <p:txBody>
          <a:bodyPr vert="horz" lIns="91440" tIns="45720" rIns="91440" bIns="45720" rtlCol="0" anchor="ctr">
            <a:noAutofit/>
          </a:bodyPr>
          <a:lstStyle/>
          <a:p>
            <a:pPr lvl="0" algn="ctr">
              <a:spcBef>
                <a:spcPct val="0"/>
              </a:spcBef>
              <a:defRPr/>
            </a:pPr>
            <a:r>
              <a:rPr lang="fr-FR" sz="2800" b="1" i="1" dirty="0">
                <a:latin typeface="Times New Roman" panose="02020603050405020304" pitchFamily="18" charset="0"/>
                <a:cs typeface="Times New Roman" panose="02020603050405020304" pitchFamily="18" charset="0"/>
              </a:rPr>
              <a:t>Difficultés de mise en œuvre des méthodes d’évaluation des actifs et des passifs sous le SCF</a:t>
            </a:r>
            <a:endParaRPr kumimoji="0" lang="fr-FR" sz="2800" b="1" i="1"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endParaRPr>
          </a:p>
        </p:txBody>
      </p:sp>
      <p:sp>
        <p:nvSpPr>
          <p:cNvPr id="4" name="Parchemin vertical 3"/>
          <p:cNvSpPr/>
          <p:nvPr/>
        </p:nvSpPr>
        <p:spPr>
          <a:xfrm rot="21200512">
            <a:off x="1473511" y="1693099"/>
            <a:ext cx="2147027" cy="2456964"/>
          </a:xfrm>
          <a:prstGeom prst="verticalScroll">
            <a:avLst/>
          </a:prstGeom>
          <a:solidFill>
            <a:srgbClr val="CC00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2400" b="1" i="1" dirty="0" smtClean="0">
                <a:solidFill>
                  <a:schemeClr val="tx1"/>
                </a:solidFill>
              </a:rPr>
              <a:t>Loi 07-11</a:t>
            </a:r>
            <a:endParaRPr lang="fr-FR" sz="2400" b="1" i="1" dirty="0">
              <a:solidFill>
                <a:schemeClr val="tx1"/>
              </a:solidFill>
            </a:endParaRPr>
          </a:p>
        </p:txBody>
      </p:sp>
      <p:pic>
        <p:nvPicPr>
          <p:cNvPr id="8" name="Picture 4" descr="http://ste-ursule-portail-pedagogique.lekreisker.fr/local/cache-vignettes/L471xH553/droit_civil-c2210.jpg"/>
          <p:cNvPicPr>
            <a:picLocks noChangeAspect="1" noChangeArrowheads="1"/>
          </p:cNvPicPr>
          <p:nvPr/>
        </p:nvPicPr>
        <p:blipFill>
          <a:blip r:embed="rId3" cstate="print"/>
          <a:srcRect/>
          <a:stretch>
            <a:fillRect/>
          </a:stretch>
        </p:blipFill>
        <p:spPr bwMode="auto">
          <a:xfrm>
            <a:off x="8573535" y="1690919"/>
            <a:ext cx="2297665" cy="2793995"/>
          </a:xfrm>
          <a:prstGeom prst="rect">
            <a:avLst/>
          </a:prstGeom>
          <a:noFill/>
        </p:spPr>
      </p:pic>
      <p:sp>
        <p:nvSpPr>
          <p:cNvPr id="10" name="Rectangle à coins arrondis 9"/>
          <p:cNvSpPr/>
          <p:nvPr/>
        </p:nvSpPr>
        <p:spPr>
          <a:xfrm>
            <a:off x="2888341" y="785794"/>
            <a:ext cx="6487887" cy="655221"/>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pPr algn="ctr"/>
            <a:r>
              <a:rPr lang="fr-FR" sz="2400" b="1" i="1" dirty="0">
                <a:solidFill>
                  <a:schemeClr val="tx1"/>
                </a:solidFill>
              </a:rPr>
              <a:t>2) Difficultés d’ordre juridique</a:t>
            </a:r>
            <a:endParaRPr lang="fr-FR" sz="2400" b="1" i="1" dirty="0">
              <a:solidFill>
                <a:schemeClr val="tx1"/>
              </a:solidFill>
            </a:endParaRPr>
          </a:p>
        </p:txBody>
      </p:sp>
      <p:sp>
        <p:nvSpPr>
          <p:cNvPr id="2" name="Rectangle à coins arrondis 1"/>
          <p:cNvSpPr/>
          <p:nvPr/>
        </p:nvSpPr>
        <p:spPr>
          <a:xfrm>
            <a:off x="742509" y="4499428"/>
            <a:ext cx="3937053" cy="97878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pPr algn="ctr"/>
            <a:r>
              <a:rPr lang="fr-FR" sz="2400" b="1" i="1" dirty="0">
                <a:solidFill>
                  <a:schemeClr val="tx1"/>
                </a:solidFill>
              </a:rPr>
              <a:t>patrimoine économique</a:t>
            </a:r>
          </a:p>
        </p:txBody>
      </p:sp>
      <p:sp>
        <p:nvSpPr>
          <p:cNvPr id="11" name="Rectangle à coins arrondis 10"/>
          <p:cNvSpPr/>
          <p:nvPr/>
        </p:nvSpPr>
        <p:spPr>
          <a:xfrm>
            <a:off x="7455369" y="4564742"/>
            <a:ext cx="3937053" cy="97878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pPr algn="ctr"/>
            <a:r>
              <a:rPr lang="fr-FR" sz="2400" b="1" i="1" dirty="0">
                <a:solidFill>
                  <a:schemeClr val="tx1"/>
                </a:solidFill>
              </a:rPr>
              <a:t>patrimoine Juridique</a:t>
            </a:r>
          </a:p>
        </p:txBody>
      </p:sp>
    </p:spTree>
    <p:extLst>
      <p:ext uri="{BB962C8B-B14F-4D97-AF65-F5344CB8AC3E}">
        <p14:creationId xmlns:p14="http://schemas.microsoft.com/office/powerpoint/2010/main" val="4026093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p:cNvSpPr>
            <a:spLocks noGrp="1"/>
          </p:cNvSpPr>
          <p:nvPr>
            <p:ph type="subTitle" idx="1"/>
          </p:nvPr>
        </p:nvSpPr>
        <p:spPr>
          <a:xfrm>
            <a:off x="14514" y="867214"/>
            <a:ext cx="12088906" cy="6286520"/>
          </a:xfrm>
          <a:blipFill>
            <a:blip r:embed="rId2"/>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Autofit/>
          </a:bodyPr>
          <a:lstStyle/>
          <a:p>
            <a:pPr algn="l">
              <a:spcBef>
                <a:spcPts val="0"/>
              </a:spcBef>
            </a:pPr>
            <a:endParaRPr lang="fr-FR" sz="2200" b="1" dirty="0" smtClean="0">
              <a:solidFill>
                <a:schemeClr val="dk1"/>
              </a:solidFill>
              <a:latin typeface="+mn-lt"/>
              <a:ea typeface="+mn-ea"/>
              <a:cs typeface="+mn-cs"/>
            </a:endParaRPr>
          </a:p>
          <a:p>
            <a:pPr algn="l">
              <a:spcBef>
                <a:spcPts val="0"/>
              </a:spcBef>
            </a:pPr>
            <a:endParaRPr lang="fr-FR" sz="2200" b="1" dirty="0"/>
          </a:p>
          <a:p>
            <a:pPr algn="l">
              <a:spcBef>
                <a:spcPts val="0"/>
              </a:spcBef>
            </a:pPr>
            <a:endParaRPr lang="fr-FR" sz="2200" b="1" dirty="0" smtClean="0">
              <a:solidFill>
                <a:schemeClr val="dk1"/>
              </a:solidFill>
              <a:latin typeface="+mn-lt"/>
              <a:ea typeface="+mn-ea"/>
              <a:cs typeface="+mn-cs"/>
            </a:endParaRPr>
          </a:p>
          <a:p>
            <a:pPr algn="l">
              <a:spcBef>
                <a:spcPts val="0"/>
              </a:spcBef>
            </a:pPr>
            <a:endParaRPr lang="fr-FR" sz="2200" b="1" dirty="0"/>
          </a:p>
          <a:p>
            <a:pPr algn="l">
              <a:spcBef>
                <a:spcPts val="0"/>
              </a:spcBef>
            </a:pPr>
            <a:endParaRPr lang="fr-FR" sz="2200" b="1" dirty="0" smtClean="0">
              <a:solidFill>
                <a:schemeClr val="dk1"/>
              </a:solidFill>
              <a:latin typeface="+mn-lt"/>
              <a:ea typeface="+mn-ea"/>
              <a:cs typeface="+mn-cs"/>
            </a:endParaRPr>
          </a:p>
          <a:p>
            <a:pPr algn="l">
              <a:spcBef>
                <a:spcPts val="0"/>
              </a:spcBef>
            </a:pPr>
            <a:endParaRPr lang="fr-FR" sz="2200" b="1" dirty="0"/>
          </a:p>
          <a:p>
            <a:pPr algn="l">
              <a:spcBef>
                <a:spcPts val="0"/>
              </a:spcBef>
            </a:pPr>
            <a:endParaRPr lang="fr-FR" sz="2200" b="1" dirty="0" smtClean="0">
              <a:solidFill>
                <a:schemeClr val="dk1"/>
              </a:solidFill>
              <a:latin typeface="+mn-lt"/>
              <a:ea typeface="+mn-ea"/>
              <a:cs typeface="+mn-cs"/>
            </a:endParaRPr>
          </a:p>
          <a:p>
            <a:pPr algn="l">
              <a:spcBef>
                <a:spcPts val="0"/>
              </a:spcBef>
            </a:pPr>
            <a:endParaRPr lang="fr-FR" sz="2200" b="1" dirty="0"/>
          </a:p>
          <a:p>
            <a:pPr algn="l">
              <a:spcBef>
                <a:spcPts val="0"/>
              </a:spcBef>
            </a:pPr>
            <a:endParaRPr lang="fr-FR" sz="2200" b="1" dirty="0" smtClean="0">
              <a:solidFill>
                <a:schemeClr val="dk1"/>
              </a:solidFill>
              <a:latin typeface="+mn-lt"/>
              <a:ea typeface="+mn-ea"/>
              <a:cs typeface="+mn-cs"/>
            </a:endParaRPr>
          </a:p>
          <a:p>
            <a:pPr algn="l">
              <a:spcBef>
                <a:spcPts val="0"/>
              </a:spcBef>
            </a:pPr>
            <a:endParaRPr lang="fr-FR" sz="2200" b="1" dirty="0"/>
          </a:p>
          <a:p>
            <a:pPr algn="l">
              <a:spcBef>
                <a:spcPts val="0"/>
              </a:spcBef>
            </a:pPr>
            <a:endParaRPr lang="fr-FR" sz="2200" b="1" dirty="0" smtClean="0">
              <a:solidFill>
                <a:schemeClr val="dk1"/>
              </a:solidFill>
              <a:latin typeface="+mn-lt"/>
              <a:ea typeface="+mn-ea"/>
              <a:cs typeface="+mn-cs"/>
            </a:endParaRPr>
          </a:p>
          <a:p>
            <a:pPr algn="l"/>
            <a:endParaRPr lang="fr-FR" b="1" dirty="0" smtClean="0">
              <a:solidFill>
                <a:schemeClr val="tx1"/>
              </a:solidFill>
            </a:endParaRPr>
          </a:p>
        </p:txBody>
      </p:sp>
      <p:sp>
        <p:nvSpPr>
          <p:cNvPr id="6" name="Titre 1"/>
          <p:cNvSpPr txBox="1">
            <a:spLocks/>
          </p:cNvSpPr>
          <p:nvPr/>
        </p:nvSpPr>
        <p:spPr>
          <a:xfrm>
            <a:off x="0" y="-24"/>
            <a:ext cx="12192000" cy="785818"/>
          </a:xfrm>
          <a:prstGeom prst="rect">
            <a:avLst/>
          </a:prstGeom>
        </p:spPr>
        <p:style>
          <a:lnRef idx="0">
            <a:scrgbClr r="0" g="0" b="0"/>
          </a:lnRef>
          <a:fillRef idx="1003">
            <a:schemeClr val="lt1"/>
          </a:fillRef>
          <a:effectRef idx="0">
            <a:scrgbClr r="0" g="0" b="0"/>
          </a:effectRef>
          <a:fontRef idx="major"/>
        </p:style>
        <p:txBody>
          <a:bodyPr vert="horz" lIns="91440" tIns="45720" rIns="91440" bIns="45720" rtlCol="0" anchor="ctr">
            <a:noAutofit/>
          </a:bodyPr>
          <a:lstStyle/>
          <a:p>
            <a:pPr lvl="0" algn="ctr">
              <a:spcBef>
                <a:spcPct val="0"/>
              </a:spcBef>
              <a:defRPr/>
            </a:pPr>
            <a:r>
              <a:rPr lang="fr-FR" sz="2800" b="1" i="1" dirty="0">
                <a:latin typeface="Times New Roman" panose="02020603050405020304" pitchFamily="18" charset="0"/>
                <a:cs typeface="Times New Roman" panose="02020603050405020304" pitchFamily="18" charset="0"/>
              </a:rPr>
              <a:t>Difficultés de mise en œuvre des méthodes d’évaluation des actifs et des passifs sous le SCF</a:t>
            </a:r>
            <a:endParaRPr kumimoji="0" lang="fr-FR" sz="2800" b="1" i="1"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endParaRPr>
          </a:p>
        </p:txBody>
      </p:sp>
      <p:sp>
        <p:nvSpPr>
          <p:cNvPr id="4" name="Parchemin vertical 3"/>
          <p:cNvSpPr/>
          <p:nvPr/>
        </p:nvSpPr>
        <p:spPr>
          <a:xfrm rot="21200512">
            <a:off x="1493751" y="1941766"/>
            <a:ext cx="1835083" cy="1869332"/>
          </a:xfrm>
          <a:prstGeom prst="verticalScroll">
            <a:avLst/>
          </a:prstGeom>
          <a:solidFill>
            <a:srgbClr val="CC00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2400" b="1" i="1" dirty="0" smtClean="0">
                <a:solidFill>
                  <a:schemeClr val="tx1"/>
                </a:solidFill>
              </a:rPr>
              <a:t>Loi </a:t>
            </a:r>
            <a:r>
              <a:rPr lang="fr-FR" sz="2400" b="1" i="1" dirty="0" smtClean="0">
                <a:solidFill>
                  <a:schemeClr val="tx1"/>
                </a:solidFill>
              </a:rPr>
              <a:t>10-01</a:t>
            </a:r>
            <a:endParaRPr lang="fr-FR" sz="2400" b="1" i="1" dirty="0">
              <a:solidFill>
                <a:schemeClr val="tx1"/>
              </a:solidFill>
            </a:endParaRPr>
          </a:p>
        </p:txBody>
      </p:sp>
      <p:pic>
        <p:nvPicPr>
          <p:cNvPr id="7" name="irc_mi" descr="http://www.bma-leblog.com/wp-content/uploads/code-de-commerce.jpg"/>
          <p:cNvPicPr/>
          <p:nvPr/>
        </p:nvPicPr>
        <p:blipFill>
          <a:blip r:embed="rId3"/>
          <a:srcRect/>
          <a:stretch>
            <a:fillRect/>
          </a:stretch>
        </p:blipFill>
        <p:spPr bwMode="auto">
          <a:xfrm rot="988548">
            <a:off x="8304637" y="2080988"/>
            <a:ext cx="1360309" cy="189282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Rectangle à coins arrondis 7"/>
          <p:cNvSpPr/>
          <p:nvPr/>
        </p:nvSpPr>
        <p:spPr>
          <a:xfrm>
            <a:off x="2888341" y="785794"/>
            <a:ext cx="6487887" cy="655221"/>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pPr algn="ctr"/>
            <a:r>
              <a:rPr lang="fr-FR" sz="2400" b="1" i="1" dirty="0">
                <a:solidFill>
                  <a:schemeClr val="tx1"/>
                </a:solidFill>
              </a:rPr>
              <a:t>2) Difficultés d’ordre juridique</a:t>
            </a:r>
            <a:endParaRPr lang="fr-FR" sz="2400" b="1" i="1" dirty="0">
              <a:solidFill>
                <a:schemeClr val="tx1"/>
              </a:solidFill>
            </a:endParaRPr>
          </a:p>
        </p:txBody>
      </p:sp>
      <p:sp>
        <p:nvSpPr>
          <p:cNvPr id="2" name="Rectangle à coins arrondis 1"/>
          <p:cNvSpPr/>
          <p:nvPr/>
        </p:nvSpPr>
        <p:spPr>
          <a:xfrm>
            <a:off x="6487886" y="4789713"/>
            <a:ext cx="5529939" cy="2349507"/>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pPr algn="ctr"/>
            <a:r>
              <a:rPr lang="de-DE" sz="2000" b="1" i="1" dirty="0" err="1" smtClean="0">
                <a:solidFill>
                  <a:srgbClr val="FF0000"/>
                </a:solidFill>
              </a:rPr>
              <a:t>Article</a:t>
            </a:r>
            <a:r>
              <a:rPr lang="de-DE" sz="2000" b="1" i="1" dirty="0" smtClean="0">
                <a:solidFill>
                  <a:srgbClr val="FF0000"/>
                </a:solidFill>
              </a:rPr>
              <a:t> </a:t>
            </a:r>
            <a:r>
              <a:rPr lang="de-DE" sz="2000" b="1" i="1" dirty="0">
                <a:solidFill>
                  <a:srgbClr val="FF0000"/>
                </a:solidFill>
              </a:rPr>
              <a:t>732 bis 3 </a:t>
            </a:r>
            <a:r>
              <a:rPr lang="fr-FR" sz="2000" b="1" i="1" dirty="0">
                <a:solidFill>
                  <a:srgbClr val="FF0000"/>
                </a:solidFill>
              </a:rPr>
              <a:t>du code de </a:t>
            </a:r>
            <a:r>
              <a:rPr lang="fr-FR" sz="2000" b="1" i="1" dirty="0" smtClean="0">
                <a:solidFill>
                  <a:srgbClr val="FF0000"/>
                </a:solidFill>
              </a:rPr>
              <a:t>commerce</a:t>
            </a:r>
          </a:p>
          <a:p>
            <a:pPr algn="ctr"/>
            <a:r>
              <a:rPr lang="fr-FR" sz="2000" b="1" i="1" dirty="0" smtClean="0">
                <a:solidFill>
                  <a:schemeClr val="tx1"/>
                </a:solidFill>
              </a:rPr>
              <a:t>« </a:t>
            </a:r>
            <a:r>
              <a:rPr lang="fr-FR" sz="2000" b="1" dirty="0" smtClean="0">
                <a:solidFill>
                  <a:schemeClr val="dk1"/>
                </a:solidFill>
              </a:rPr>
              <a:t>La </a:t>
            </a:r>
            <a:r>
              <a:rPr lang="fr-FR" sz="2000" b="1" dirty="0">
                <a:solidFill>
                  <a:schemeClr val="dk1"/>
                </a:solidFill>
              </a:rPr>
              <a:t>société holding qui fait appel public à l’épargne et/ou cotée en bourse, est tenue à l’établissement et à la publication des comptes </a:t>
            </a:r>
            <a:r>
              <a:rPr lang="fr-FR" sz="2000" b="1" dirty="0" smtClean="0">
                <a:solidFill>
                  <a:schemeClr val="dk1"/>
                </a:solidFill>
              </a:rPr>
              <a:t>consolidés » </a:t>
            </a:r>
            <a:endParaRPr lang="fr-FR" sz="2000" b="1" dirty="0">
              <a:solidFill>
                <a:schemeClr val="dk1"/>
              </a:solidFill>
            </a:endParaRPr>
          </a:p>
        </p:txBody>
      </p:sp>
      <p:sp>
        <p:nvSpPr>
          <p:cNvPr id="9" name="Rectangle à coins arrondis 8"/>
          <p:cNvSpPr/>
          <p:nvPr/>
        </p:nvSpPr>
        <p:spPr>
          <a:xfrm>
            <a:off x="94330" y="4789713"/>
            <a:ext cx="5471886" cy="234950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pPr algn="ctr"/>
            <a:r>
              <a:rPr lang="fr-FR" sz="2000" b="1" i="1" dirty="0" smtClean="0">
                <a:solidFill>
                  <a:schemeClr val="tx1"/>
                </a:solidFill>
              </a:rPr>
              <a:t> </a:t>
            </a:r>
            <a:r>
              <a:rPr lang="fr-FR" sz="2000" b="1" i="1" dirty="0" smtClean="0">
                <a:solidFill>
                  <a:srgbClr val="FF0000"/>
                </a:solidFill>
              </a:rPr>
              <a:t>Article 31 </a:t>
            </a:r>
            <a:r>
              <a:rPr lang="fr-FR" sz="2000" b="1" i="1" dirty="0">
                <a:solidFill>
                  <a:srgbClr val="FF0000"/>
                </a:solidFill>
              </a:rPr>
              <a:t>de loi comptable (07-11)</a:t>
            </a:r>
          </a:p>
          <a:p>
            <a:pPr algn="ctr"/>
            <a:r>
              <a:rPr lang="fr-FR" sz="2000" b="1" i="1" dirty="0" smtClean="0">
                <a:solidFill>
                  <a:schemeClr val="tx1"/>
                </a:solidFill>
              </a:rPr>
              <a:t>« Toute </a:t>
            </a:r>
            <a:r>
              <a:rPr lang="fr-FR" sz="2000" b="1" i="1" dirty="0">
                <a:solidFill>
                  <a:schemeClr val="tx1"/>
                </a:solidFill>
              </a:rPr>
              <a:t>entité qui a son siège ou son activité principale sur le territoire national et qui contrôle une ou plusieurs autres entités établit et publie chaque année les états financiers consolidés de l’ensemble constitué par toutes ces </a:t>
            </a:r>
            <a:r>
              <a:rPr lang="fr-FR" sz="2000" b="1" i="1" dirty="0" smtClean="0">
                <a:solidFill>
                  <a:schemeClr val="tx1"/>
                </a:solidFill>
              </a:rPr>
              <a:t>entité »</a:t>
            </a:r>
            <a:endParaRPr lang="fr-FR" sz="2000" b="1" i="1" dirty="0">
              <a:solidFill>
                <a:schemeClr val="tx1"/>
              </a:solidFill>
            </a:endParaRPr>
          </a:p>
        </p:txBody>
      </p:sp>
      <p:sp>
        <p:nvSpPr>
          <p:cNvPr id="3" name="Rectangle à coins arrondis 2"/>
          <p:cNvSpPr/>
          <p:nvPr/>
        </p:nvSpPr>
        <p:spPr>
          <a:xfrm>
            <a:off x="3599544" y="2462756"/>
            <a:ext cx="4064000" cy="65781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pPr algn="ctr"/>
            <a:r>
              <a:rPr lang="fr-FR" sz="2400" b="1" i="1" dirty="0">
                <a:solidFill>
                  <a:schemeClr val="tx1"/>
                </a:solidFill>
              </a:rPr>
              <a:t>Divergences terminologiques</a:t>
            </a:r>
          </a:p>
        </p:txBody>
      </p:sp>
      <p:sp>
        <p:nvSpPr>
          <p:cNvPr id="10" name="Rectangle à coins arrondis 9"/>
          <p:cNvSpPr/>
          <p:nvPr/>
        </p:nvSpPr>
        <p:spPr>
          <a:xfrm>
            <a:off x="3592288" y="3239271"/>
            <a:ext cx="4064000" cy="65781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pPr algn="ctr"/>
            <a:r>
              <a:rPr lang="fr-FR" sz="2400" b="1" i="1" dirty="0">
                <a:solidFill>
                  <a:schemeClr val="tx1"/>
                </a:solidFill>
              </a:rPr>
              <a:t>Divergences de règles</a:t>
            </a:r>
          </a:p>
        </p:txBody>
      </p:sp>
      <p:sp>
        <p:nvSpPr>
          <p:cNvPr id="11" name="Parchemin vertical 10"/>
          <p:cNvSpPr/>
          <p:nvPr/>
        </p:nvSpPr>
        <p:spPr>
          <a:xfrm rot="21200512">
            <a:off x="35061" y="2094166"/>
            <a:ext cx="1835083" cy="1869332"/>
          </a:xfrm>
          <a:prstGeom prst="verticalScroll">
            <a:avLst/>
          </a:prstGeom>
          <a:solidFill>
            <a:srgbClr val="CC00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2400" b="1" i="1" dirty="0" smtClean="0">
                <a:solidFill>
                  <a:schemeClr val="tx1"/>
                </a:solidFill>
              </a:rPr>
              <a:t>Loi 07-11</a:t>
            </a:r>
            <a:endParaRPr lang="fr-FR" sz="2400" b="1" i="1" dirty="0">
              <a:solidFill>
                <a:schemeClr val="tx1"/>
              </a:solidFill>
            </a:endParaRPr>
          </a:p>
        </p:txBody>
      </p:sp>
    </p:spTree>
    <p:extLst>
      <p:ext uri="{BB962C8B-B14F-4D97-AF65-F5344CB8AC3E}">
        <p14:creationId xmlns:p14="http://schemas.microsoft.com/office/powerpoint/2010/main" val="157476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ppt_x"/>
                                          </p:val>
                                        </p:tav>
                                        <p:tav tm="100000">
                                          <p:val>
                                            <p:strVal val="#ppt_x"/>
                                          </p:val>
                                        </p:tav>
                                      </p:tavLst>
                                    </p:anim>
                                    <p:anim calcmode="lin" valueType="num">
                                      <p:cBhvr additive="base">
                                        <p:cTn id="2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additive="base">
                                        <p:cTn id="41" dur="500" fill="hold"/>
                                        <p:tgtEl>
                                          <p:spTgt spid="2"/>
                                        </p:tgtEl>
                                        <p:attrNameLst>
                                          <p:attrName>ppt_x</p:attrName>
                                        </p:attrNameLst>
                                      </p:cBhvr>
                                      <p:tavLst>
                                        <p:tav tm="0">
                                          <p:val>
                                            <p:strVal val="#ppt_x"/>
                                          </p:val>
                                        </p:tav>
                                        <p:tav tm="100000">
                                          <p:val>
                                            <p:strVal val="#ppt_x"/>
                                          </p:val>
                                        </p:tav>
                                      </p:tavLst>
                                    </p:anim>
                                    <p:anim calcmode="lin" valueType="num">
                                      <p:cBhvr additive="base">
                                        <p:cTn id="4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9" grpId="0" animBg="1"/>
      <p:bldP spid="3"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p:cNvSpPr>
            <a:spLocks noGrp="1"/>
          </p:cNvSpPr>
          <p:nvPr>
            <p:ph type="subTitle" idx="1"/>
          </p:nvPr>
        </p:nvSpPr>
        <p:spPr>
          <a:xfrm>
            <a:off x="51547" y="785794"/>
            <a:ext cx="12088906" cy="6286520"/>
          </a:xfrm>
          <a:blipFill>
            <a:blip r:embed="rId2"/>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Autofit/>
          </a:bodyPr>
          <a:lstStyle/>
          <a:p>
            <a:pPr algn="l">
              <a:spcBef>
                <a:spcPts val="0"/>
              </a:spcBef>
            </a:pPr>
            <a:endParaRPr lang="fr-FR" sz="2200" b="1" dirty="0" smtClean="0">
              <a:solidFill>
                <a:schemeClr val="dk1"/>
              </a:solidFill>
              <a:latin typeface="+mn-lt"/>
              <a:ea typeface="+mn-ea"/>
              <a:cs typeface="+mn-cs"/>
            </a:endParaRPr>
          </a:p>
        </p:txBody>
      </p:sp>
      <p:sp>
        <p:nvSpPr>
          <p:cNvPr id="6" name="Titre 1"/>
          <p:cNvSpPr txBox="1">
            <a:spLocks/>
          </p:cNvSpPr>
          <p:nvPr/>
        </p:nvSpPr>
        <p:spPr>
          <a:xfrm>
            <a:off x="0" y="-24"/>
            <a:ext cx="12192000" cy="785818"/>
          </a:xfrm>
          <a:prstGeom prst="rect">
            <a:avLst/>
          </a:prstGeom>
        </p:spPr>
        <p:style>
          <a:lnRef idx="0">
            <a:scrgbClr r="0" g="0" b="0"/>
          </a:lnRef>
          <a:fillRef idx="1003">
            <a:schemeClr val="lt1"/>
          </a:fillRef>
          <a:effectRef idx="0">
            <a:scrgbClr r="0" g="0" b="0"/>
          </a:effectRef>
          <a:fontRef idx="major"/>
        </p:style>
        <p:txBody>
          <a:bodyPr vert="horz" lIns="91440" tIns="45720" rIns="91440" bIns="45720" rtlCol="0" anchor="ctr">
            <a:noAutofit/>
          </a:bodyPr>
          <a:lstStyle/>
          <a:p>
            <a:pPr lvl="0" algn="ctr">
              <a:spcBef>
                <a:spcPct val="0"/>
              </a:spcBef>
              <a:defRPr/>
            </a:pPr>
            <a:r>
              <a:rPr lang="fr-FR" sz="2800" b="1" i="1" dirty="0">
                <a:latin typeface="Times New Roman" panose="02020603050405020304" pitchFamily="18" charset="0"/>
                <a:cs typeface="Times New Roman" panose="02020603050405020304" pitchFamily="18" charset="0"/>
              </a:rPr>
              <a:t>Difficultés de mise en œuvre des méthodes d’évaluation des actifs et des passifs sous le SCF</a:t>
            </a:r>
            <a:endParaRPr kumimoji="0" lang="fr-FR" sz="2800" b="1" i="1"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endParaRPr>
          </a:p>
        </p:txBody>
      </p:sp>
      <p:sp>
        <p:nvSpPr>
          <p:cNvPr id="4" name="Parchemin vertical 3"/>
          <p:cNvSpPr/>
          <p:nvPr/>
        </p:nvSpPr>
        <p:spPr>
          <a:xfrm rot="21200512">
            <a:off x="1112346" y="1330712"/>
            <a:ext cx="1835083" cy="2300459"/>
          </a:xfrm>
          <a:prstGeom prst="verticalScroll">
            <a:avLst/>
          </a:prstGeom>
          <a:solidFill>
            <a:srgbClr val="CC00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2400" b="1" i="1" dirty="0" smtClean="0">
                <a:solidFill>
                  <a:schemeClr val="bg1"/>
                </a:solidFill>
              </a:rPr>
              <a:t>Loi 07-11</a:t>
            </a:r>
            <a:endParaRPr lang="fr-FR" sz="2400" b="1" i="1" dirty="0">
              <a:solidFill>
                <a:schemeClr val="bg1"/>
              </a:solidFill>
            </a:endParaRPr>
          </a:p>
        </p:txBody>
      </p:sp>
      <p:sp>
        <p:nvSpPr>
          <p:cNvPr id="8" name="Parchemin vertical 7"/>
          <p:cNvSpPr/>
          <p:nvPr/>
        </p:nvSpPr>
        <p:spPr>
          <a:xfrm rot="21200512">
            <a:off x="9309505" y="1331820"/>
            <a:ext cx="1835083" cy="2352177"/>
          </a:xfrm>
          <a:prstGeom prst="verticalScroll">
            <a:avLst/>
          </a:prstGeom>
          <a:solidFill>
            <a:srgbClr val="CC0000"/>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2400" b="1" i="1" dirty="0" smtClean="0">
                <a:solidFill>
                  <a:schemeClr val="bg1"/>
                </a:solidFill>
              </a:rPr>
              <a:t>Codes </a:t>
            </a:r>
            <a:r>
              <a:rPr lang="fr-FR" sz="2400" b="1" i="1" dirty="0" smtClean="0">
                <a:solidFill>
                  <a:schemeClr val="bg1"/>
                </a:solidFill>
              </a:rPr>
              <a:t>fiscaux</a:t>
            </a:r>
            <a:endParaRPr lang="fr-FR" sz="2400" b="1" i="1" dirty="0">
              <a:solidFill>
                <a:schemeClr val="bg1"/>
              </a:solidFill>
            </a:endParaRPr>
          </a:p>
        </p:txBody>
      </p:sp>
      <p:sp>
        <p:nvSpPr>
          <p:cNvPr id="7" name="Rectangle à coins arrondis 6"/>
          <p:cNvSpPr/>
          <p:nvPr/>
        </p:nvSpPr>
        <p:spPr>
          <a:xfrm>
            <a:off x="2888341" y="785794"/>
            <a:ext cx="6487887" cy="655221"/>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pPr algn="ctr"/>
            <a:r>
              <a:rPr lang="fr-FR" sz="2400" b="1" i="1" dirty="0">
                <a:solidFill>
                  <a:schemeClr val="tx1"/>
                </a:solidFill>
              </a:rPr>
              <a:t>2) Difficultés d’ordre </a:t>
            </a:r>
            <a:r>
              <a:rPr lang="fr-FR" sz="2400" b="1" i="1" dirty="0" smtClean="0">
                <a:solidFill>
                  <a:schemeClr val="tx1"/>
                </a:solidFill>
              </a:rPr>
              <a:t>juridique</a:t>
            </a:r>
            <a:endParaRPr lang="fr-FR" sz="2400" b="1" i="1" dirty="0">
              <a:solidFill>
                <a:schemeClr val="tx1"/>
              </a:solidFill>
            </a:endParaRPr>
          </a:p>
        </p:txBody>
      </p:sp>
      <p:sp>
        <p:nvSpPr>
          <p:cNvPr id="2" name="Rectangle à coins arrondis 1"/>
          <p:cNvSpPr/>
          <p:nvPr/>
        </p:nvSpPr>
        <p:spPr>
          <a:xfrm>
            <a:off x="4008228" y="1787271"/>
            <a:ext cx="3846286" cy="957943"/>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pPr algn="ctr"/>
            <a:r>
              <a:rPr lang="fr-FR" sz="2400" b="1" i="1" dirty="0">
                <a:solidFill>
                  <a:schemeClr val="tx1"/>
                </a:solidFill>
              </a:rPr>
              <a:t>Divergences de règles</a:t>
            </a:r>
          </a:p>
        </p:txBody>
      </p:sp>
      <p:sp>
        <p:nvSpPr>
          <p:cNvPr id="9" name="Rectangle à coins arrondis 8"/>
          <p:cNvSpPr/>
          <p:nvPr/>
        </p:nvSpPr>
        <p:spPr>
          <a:xfrm>
            <a:off x="4008228" y="2887740"/>
            <a:ext cx="3846286" cy="957943"/>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pPr algn="ctr"/>
            <a:r>
              <a:rPr lang="fr-FR" sz="2400" b="1" i="1" dirty="0">
                <a:solidFill>
                  <a:schemeClr val="tx1"/>
                </a:solidFill>
              </a:rPr>
              <a:t>Difficultés d’interprétations</a:t>
            </a:r>
          </a:p>
        </p:txBody>
      </p:sp>
      <p:sp>
        <p:nvSpPr>
          <p:cNvPr id="10" name="Rectangle à coins arrondis 9"/>
          <p:cNvSpPr/>
          <p:nvPr/>
        </p:nvSpPr>
        <p:spPr>
          <a:xfrm>
            <a:off x="3853543" y="5900053"/>
            <a:ext cx="4288971" cy="957943"/>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pPr algn="ctr"/>
            <a:r>
              <a:rPr lang="fr-FR" sz="2400" b="1" i="1" dirty="0">
                <a:solidFill>
                  <a:schemeClr val="tx1"/>
                </a:solidFill>
              </a:rPr>
              <a:t>Evaluation et comptabilisation des Impôts différés</a:t>
            </a:r>
          </a:p>
        </p:txBody>
      </p:sp>
      <p:sp>
        <p:nvSpPr>
          <p:cNvPr id="3" name="Organigramme : Décision 2"/>
          <p:cNvSpPr/>
          <p:nvPr/>
        </p:nvSpPr>
        <p:spPr>
          <a:xfrm>
            <a:off x="3193142" y="4005945"/>
            <a:ext cx="5118017" cy="877088"/>
          </a:xfrm>
          <a:prstGeom prst="flowChartDecision">
            <a:avLst/>
          </a:prstGeom>
          <a:solidFill>
            <a:srgbClr val="CC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t>Réponse du SCF</a:t>
            </a:r>
            <a:endParaRPr lang="fr-FR" sz="2400" b="1" dirty="0"/>
          </a:p>
        </p:txBody>
      </p:sp>
      <p:sp>
        <p:nvSpPr>
          <p:cNvPr id="11" name="Rectangle à coins arrondis 10"/>
          <p:cNvSpPr/>
          <p:nvPr/>
        </p:nvSpPr>
        <p:spPr>
          <a:xfrm>
            <a:off x="1185198" y="4868946"/>
            <a:ext cx="3846286" cy="957943"/>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pPr algn="ctr"/>
            <a:r>
              <a:rPr lang="fr-FR" sz="2400" b="1" i="1" dirty="0">
                <a:solidFill>
                  <a:schemeClr val="tx1"/>
                </a:solidFill>
              </a:rPr>
              <a:t>Application des règles comptables</a:t>
            </a:r>
          </a:p>
        </p:txBody>
      </p:sp>
      <p:sp>
        <p:nvSpPr>
          <p:cNvPr id="12" name="Rectangle à coins arrondis 11"/>
          <p:cNvSpPr/>
          <p:nvPr/>
        </p:nvSpPr>
        <p:spPr>
          <a:xfrm>
            <a:off x="6794985" y="4832665"/>
            <a:ext cx="3846286" cy="957943"/>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pPr algn="ctr"/>
            <a:r>
              <a:rPr lang="fr-FR" sz="2400" b="1" i="1" dirty="0">
                <a:solidFill>
                  <a:schemeClr val="tx1"/>
                </a:solidFill>
              </a:rPr>
              <a:t>Ajustement du résultat pour la déclaration fiscale</a:t>
            </a:r>
          </a:p>
        </p:txBody>
      </p:sp>
    </p:spTree>
    <p:extLst>
      <p:ext uri="{BB962C8B-B14F-4D97-AF65-F5344CB8AC3E}">
        <p14:creationId xmlns:p14="http://schemas.microsoft.com/office/powerpoint/2010/main" val="1838464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ppt_x"/>
                                          </p:val>
                                        </p:tav>
                                        <p:tav tm="100000">
                                          <p:val>
                                            <p:strVal val="#ppt_x"/>
                                          </p:val>
                                        </p:tav>
                                      </p:tavLst>
                                    </p:anim>
                                    <p:anim calcmode="lin" valueType="num">
                                      <p:cBhvr additive="base">
                                        <p:cTn id="3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2" grpId="0" animBg="1"/>
      <p:bldP spid="9" grpId="0" animBg="1"/>
      <p:bldP spid="10" grpId="0" animBg="1"/>
      <p:bldP spid="3"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p:cNvSpPr>
            <a:spLocks noGrp="1"/>
          </p:cNvSpPr>
          <p:nvPr>
            <p:ph type="subTitle" idx="1"/>
          </p:nvPr>
        </p:nvSpPr>
        <p:spPr>
          <a:xfrm>
            <a:off x="51547" y="640649"/>
            <a:ext cx="12088906" cy="6286520"/>
          </a:xfrm>
          <a:blipFill>
            <a:blip r:embed="rId2"/>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Autofit/>
          </a:bodyPr>
          <a:lstStyle/>
          <a:p>
            <a:pPr algn="l">
              <a:spcBef>
                <a:spcPts val="0"/>
              </a:spcBef>
            </a:pPr>
            <a:endParaRPr lang="fr-FR" sz="2200" b="1" dirty="0" smtClean="0">
              <a:solidFill>
                <a:schemeClr val="dk1"/>
              </a:solidFill>
              <a:latin typeface="+mn-lt"/>
              <a:ea typeface="+mn-ea"/>
              <a:cs typeface="+mn-cs"/>
            </a:endParaRPr>
          </a:p>
        </p:txBody>
      </p:sp>
      <p:sp>
        <p:nvSpPr>
          <p:cNvPr id="6" name="Titre 1"/>
          <p:cNvSpPr txBox="1">
            <a:spLocks/>
          </p:cNvSpPr>
          <p:nvPr/>
        </p:nvSpPr>
        <p:spPr>
          <a:xfrm>
            <a:off x="0" y="-24"/>
            <a:ext cx="12192000" cy="785818"/>
          </a:xfrm>
          <a:prstGeom prst="rect">
            <a:avLst/>
          </a:prstGeom>
        </p:spPr>
        <p:style>
          <a:lnRef idx="0">
            <a:scrgbClr r="0" g="0" b="0"/>
          </a:lnRef>
          <a:fillRef idx="1003">
            <a:schemeClr val="lt1"/>
          </a:fillRef>
          <a:effectRef idx="0">
            <a:scrgbClr r="0" g="0" b="0"/>
          </a:effectRef>
          <a:fontRef idx="major"/>
        </p:style>
        <p:txBody>
          <a:bodyPr vert="horz" lIns="91440" tIns="45720" rIns="91440" bIns="45720" rtlCol="0" anchor="ctr">
            <a:noAutofit/>
          </a:bodyPr>
          <a:lstStyle/>
          <a:p>
            <a:pPr lvl="0" algn="ctr">
              <a:spcBef>
                <a:spcPct val="0"/>
              </a:spcBef>
              <a:defRPr/>
            </a:pPr>
            <a:r>
              <a:rPr lang="fr-FR" sz="2800" b="1" i="1" dirty="0">
                <a:latin typeface="Times New Roman" panose="02020603050405020304" pitchFamily="18" charset="0"/>
                <a:cs typeface="Times New Roman" panose="02020603050405020304" pitchFamily="18" charset="0"/>
              </a:rPr>
              <a:t>Difficultés de mise en œuvre des méthodes d’évaluation des actifs et des passifs sous le SCF</a:t>
            </a:r>
            <a:endParaRPr kumimoji="0" lang="fr-FR" sz="2800" b="1" i="1"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endParaRPr>
          </a:p>
        </p:txBody>
      </p:sp>
      <p:sp>
        <p:nvSpPr>
          <p:cNvPr id="7" name="Rectangle à coins arrondis 6"/>
          <p:cNvSpPr/>
          <p:nvPr/>
        </p:nvSpPr>
        <p:spPr>
          <a:xfrm>
            <a:off x="2888341" y="785794"/>
            <a:ext cx="6487887" cy="655221"/>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pPr algn="ctr"/>
            <a:r>
              <a:rPr lang="fr-FR" sz="2400" b="1" i="1" dirty="0">
                <a:solidFill>
                  <a:schemeClr val="tx1"/>
                </a:solidFill>
              </a:rPr>
              <a:t>3) Difficultés exogènes au système</a:t>
            </a:r>
          </a:p>
        </p:txBody>
      </p:sp>
      <p:sp>
        <p:nvSpPr>
          <p:cNvPr id="2" name="Rectangle à coins arrondis 1"/>
          <p:cNvSpPr/>
          <p:nvPr/>
        </p:nvSpPr>
        <p:spPr>
          <a:xfrm>
            <a:off x="89371" y="1512293"/>
            <a:ext cx="7878971" cy="957943"/>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r>
              <a:rPr lang="fr-FR" sz="2800" b="1" i="1" dirty="0">
                <a:solidFill>
                  <a:schemeClr val="tx1"/>
                </a:solidFill>
              </a:rPr>
              <a:t>Environnement économique et </a:t>
            </a:r>
            <a:r>
              <a:rPr lang="fr-FR" sz="2800" b="1" i="1" dirty="0" smtClean="0">
                <a:solidFill>
                  <a:schemeClr val="tx1"/>
                </a:solidFill>
              </a:rPr>
              <a:t>financier</a:t>
            </a:r>
            <a:endParaRPr lang="fr-FR" sz="2800" b="1" i="1" dirty="0">
              <a:solidFill>
                <a:schemeClr val="tx1"/>
              </a:solidFill>
            </a:endParaRPr>
          </a:p>
        </p:txBody>
      </p:sp>
      <p:sp>
        <p:nvSpPr>
          <p:cNvPr id="13" name="Rectangle à coins arrondis 12"/>
          <p:cNvSpPr/>
          <p:nvPr/>
        </p:nvSpPr>
        <p:spPr>
          <a:xfrm>
            <a:off x="474006" y="2506520"/>
            <a:ext cx="10418965" cy="502819"/>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r>
              <a:rPr lang="fr-FR" sz="2400" b="1" i="1" dirty="0">
                <a:solidFill>
                  <a:schemeClr val="tx1"/>
                </a:solidFill>
              </a:rPr>
              <a:t>Absence ou Insuffisance de marchés actifs</a:t>
            </a:r>
          </a:p>
        </p:txBody>
      </p:sp>
      <p:sp>
        <p:nvSpPr>
          <p:cNvPr id="14" name="Rectangle à coins arrondis 13"/>
          <p:cNvSpPr/>
          <p:nvPr/>
        </p:nvSpPr>
        <p:spPr>
          <a:xfrm>
            <a:off x="466749" y="3936173"/>
            <a:ext cx="10418965" cy="502819"/>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r>
              <a:rPr lang="fr-FR" sz="2400" b="1" i="1" dirty="0">
                <a:solidFill>
                  <a:schemeClr val="tx1"/>
                </a:solidFill>
              </a:rPr>
              <a:t>Influence de la </a:t>
            </a:r>
            <a:r>
              <a:rPr lang="fr-FR" sz="2400" b="1" i="1" dirty="0" smtClean="0">
                <a:solidFill>
                  <a:schemeClr val="tx1"/>
                </a:solidFill>
              </a:rPr>
              <a:t>fiscalité sur les décisions des managers </a:t>
            </a:r>
            <a:endParaRPr lang="fr-FR" sz="2400" b="1" i="1" dirty="0">
              <a:solidFill>
                <a:schemeClr val="tx1"/>
              </a:solidFill>
            </a:endParaRPr>
          </a:p>
        </p:txBody>
      </p:sp>
      <p:sp>
        <p:nvSpPr>
          <p:cNvPr id="15" name="Rectangle à coins arrondis 14"/>
          <p:cNvSpPr/>
          <p:nvPr/>
        </p:nvSpPr>
        <p:spPr>
          <a:xfrm>
            <a:off x="488523" y="4480460"/>
            <a:ext cx="10418965" cy="502819"/>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r>
              <a:rPr lang="fr-FR" sz="2400" b="1" i="1" dirty="0">
                <a:solidFill>
                  <a:schemeClr val="tx1"/>
                </a:solidFill>
              </a:rPr>
              <a:t>Application des critères de classification des entreprises (TPE, PE, ME, GE et TGE)</a:t>
            </a:r>
          </a:p>
        </p:txBody>
      </p:sp>
      <p:sp>
        <p:nvSpPr>
          <p:cNvPr id="16" name="Rectangle à coins arrondis 15"/>
          <p:cNvSpPr/>
          <p:nvPr/>
        </p:nvSpPr>
        <p:spPr>
          <a:xfrm>
            <a:off x="285322" y="6164122"/>
            <a:ext cx="10418965" cy="64307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r>
              <a:rPr lang="fr-FR" sz="2400" b="1" i="1" dirty="0">
                <a:solidFill>
                  <a:schemeClr val="tx1"/>
                </a:solidFill>
              </a:rPr>
              <a:t>Culture comptable basée sur le droit positif alors que le SCF est inspiré d’une culture de droit coutumier</a:t>
            </a:r>
          </a:p>
        </p:txBody>
      </p:sp>
      <p:sp>
        <p:nvSpPr>
          <p:cNvPr id="17" name="Rectangle à coins arrondis 16"/>
          <p:cNvSpPr/>
          <p:nvPr/>
        </p:nvSpPr>
        <p:spPr>
          <a:xfrm>
            <a:off x="488519" y="3029037"/>
            <a:ext cx="10418965" cy="502819"/>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r>
              <a:rPr lang="fr-FR" sz="2400" b="1" i="1" dirty="0" smtClean="0">
                <a:solidFill>
                  <a:schemeClr val="tx1"/>
                </a:solidFill>
              </a:rPr>
              <a:t>Difficultés d’accès aux bases de données financières, industrielles, statistiques…</a:t>
            </a:r>
            <a:endParaRPr lang="fr-FR" sz="2400" b="1" i="1" dirty="0">
              <a:solidFill>
                <a:schemeClr val="tx1"/>
              </a:solidFill>
            </a:endParaRPr>
          </a:p>
        </p:txBody>
      </p:sp>
      <p:sp>
        <p:nvSpPr>
          <p:cNvPr id="18" name="Rectangle à coins arrondis 17"/>
          <p:cNvSpPr/>
          <p:nvPr/>
        </p:nvSpPr>
        <p:spPr>
          <a:xfrm>
            <a:off x="67603" y="5162633"/>
            <a:ext cx="7878971" cy="957943"/>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r>
              <a:rPr lang="fr-FR" sz="2800" b="1" i="1" dirty="0">
                <a:solidFill>
                  <a:schemeClr val="tx1"/>
                </a:solidFill>
              </a:rPr>
              <a:t>Environnement </a:t>
            </a:r>
            <a:r>
              <a:rPr lang="fr-FR" sz="2800" b="1" i="1" dirty="0" smtClean="0">
                <a:solidFill>
                  <a:schemeClr val="tx1"/>
                </a:solidFill>
              </a:rPr>
              <a:t>socio-culturel</a:t>
            </a:r>
            <a:endParaRPr lang="fr-FR" sz="2800" b="1" i="1" dirty="0">
              <a:solidFill>
                <a:schemeClr val="tx1"/>
              </a:solidFill>
            </a:endParaRPr>
          </a:p>
        </p:txBody>
      </p:sp>
      <p:sp>
        <p:nvSpPr>
          <p:cNvPr id="19" name="Rectangle à coins arrondis 18"/>
          <p:cNvSpPr/>
          <p:nvPr/>
        </p:nvSpPr>
        <p:spPr>
          <a:xfrm>
            <a:off x="474009" y="3478977"/>
            <a:ext cx="10418965" cy="502819"/>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r>
              <a:rPr lang="fr-FR" sz="2400" b="1" i="1" dirty="0" smtClean="0">
                <a:solidFill>
                  <a:schemeClr val="tx1"/>
                </a:solidFill>
              </a:rPr>
              <a:t>Insuffisance de traitement en comptabilité analytique et budgétaire</a:t>
            </a:r>
            <a:endParaRPr lang="fr-FR" sz="2400" b="1" i="1" dirty="0">
              <a:solidFill>
                <a:schemeClr val="tx1"/>
              </a:solidFill>
            </a:endParaRPr>
          </a:p>
        </p:txBody>
      </p:sp>
    </p:spTree>
    <p:extLst>
      <p:ext uri="{BB962C8B-B14F-4D97-AF65-F5344CB8AC3E}">
        <p14:creationId xmlns:p14="http://schemas.microsoft.com/office/powerpoint/2010/main" val="3322836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ppt_x"/>
                                          </p:val>
                                        </p:tav>
                                        <p:tav tm="100000">
                                          <p:val>
                                            <p:strVal val="#ppt_x"/>
                                          </p:val>
                                        </p:tav>
                                      </p:tavLst>
                                    </p:anim>
                                    <p:anim calcmode="lin" valueType="num">
                                      <p:cBhvr additive="base">
                                        <p:cTn id="2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animBg="1"/>
      <p:bldP spid="14" grpId="0" animBg="1"/>
      <p:bldP spid="15" grpId="0" animBg="1"/>
      <p:bldP spid="16" grpId="0" animBg="1"/>
      <p:bldP spid="17" grpId="0" animBg="1"/>
      <p:bldP spid="18" grpId="0" animBg="1"/>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p:cNvSpPr>
            <a:spLocks noGrp="1"/>
          </p:cNvSpPr>
          <p:nvPr>
            <p:ph type="subTitle" idx="1"/>
          </p:nvPr>
        </p:nvSpPr>
        <p:spPr>
          <a:xfrm>
            <a:off x="51547" y="800310"/>
            <a:ext cx="12088906" cy="6286520"/>
          </a:xfrm>
          <a:blipFill>
            <a:blip r:embed="rId2"/>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Autofit/>
          </a:bodyPr>
          <a:lstStyle/>
          <a:p>
            <a:pPr algn="l">
              <a:spcBef>
                <a:spcPts val="0"/>
              </a:spcBef>
            </a:pPr>
            <a:endParaRPr lang="fr-FR" sz="2200" b="1" dirty="0" smtClean="0">
              <a:solidFill>
                <a:schemeClr val="dk1"/>
              </a:solidFill>
              <a:latin typeface="+mn-lt"/>
              <a:ea typeface="+mn-ea"/>
              <a:cs typeface="+mn-cs"/>
            </a:endParaRPr>
          </a:p>
        </p:txBody>
      </p:sp>
      <p:sp>
        <p:nvSpPr>
          <p:cNvPr id="6" name="Titre 1"/>
          <p:cNvSpPr txBox="1">
            <a:spLocks/>
          </p:cNvSpPr>
          <p:nvPr/>
        </p:nvSpPr>
        <p:spPr>
          <a:xfrm>
            <a:off x="0" y="-24"/>
            <a:ext cx="12192000" cy="785818"/>
          </a:xfrm>
          <a:prstGeom prst="rect">
            <a:avLst/>
          </a:prstGeom>
        </p:spPr>
        <p:style>
          <a:lnRef idx="0">
            <a:scrgbClr r="0" g="0" b="0"/>
          </a:lnRef>
          <a:fillRef idx="1003">
            <a:schemeClr val="lt1"/>
          </a:fillRef>
          <a:effectRef idx="0">
            <a:scrgbClr r="0" g="0" b="0"/>
          </a:effectRef>
          <a:fontRef idx="major"/>
        </p:style>
        <p:txBody>
          <a:bodyPr vert="horz" lIns="91440" tIns="45720" rIns="91440" bIns="45720" rtlCol="0" anchor="ctr">
            <a:noAutofit/>
          </a:bodyPr>
          <a:lstStyle/>
          <a:p>
            <a:pPr lvl="0" algn="ctr">
              <a:spcBef>
                <a:spcPct val="0"/>
              </a:spcBef>
              <a:defRPr/>
            </a:pPr>
            <a:r>
              <a:rPr lang="fr-FR" sz="2800" b="1" i="1" dirty="0">
                <a:latin typeface="Times New Roman" panose="02020603050405020304" pitchFamily="18" charset="0"/>
                <a:cs typeface="Times New Roman" panose="02020603050405020304" pitchFamily="18" charset="0"/>
              </a:rPr>
              <a:t>Difficultés de mise en œuvre des méthodes d’évaluation des actifs et des passifs sous le SCF</a:t>
            </a:r>
            <a:endParaRPr kumimoji="0" lang="fr-FR" sz="2800" b="1" i="1"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endParaRPr>
          </a:p>
        </p:txBody>
      </p:sp>
      <p:sp>
        <p:nvSpPr>
          <p:cNvPr id="7" name="Rectangle à coins arrondis 6"/>
          <p:cNvSpPr/>
          <p:nvPr/>
        </p:nvSpPr>
        <p:spPr>
          <a:xfrm>
            <a:off x="2888341" y="785794"/>
            <a:ext cx="6487887" cy="655221"/>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pPr algn="ctr"/>
            <a:r>
              <a:rPr lang="fr-FR" sz="2400" b="1" i="1" dirty="0">
                <a:solidFill>
                  <a:schemeClr val="tx1"/>
                </a:solidFill>
              </a:rPr>
              <a:t>4) Difficultés liées au système</a:t>
            </a:r>
          </a:p>
        </p:txBody>
      </p:sp>
      <p:sp>
        <p:nvSpPr>
          <p:cNvPr id="2" name="Rectangle à coins arrondis 1"/>
          <p:cNvSpPr/>
          <p:nvPr/>
        </p:nvSpPr>
        <p:spPr>
          <a:xfrm>
            <a:off x="75614" y="1472198"/>
            <a:ext cx="10955243" cy="957943"/>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r>
              <a:rPr lang="fr-FR" sz="2800" b="1" i="1">
                <a:solidFill>
                  <a:schemeClr val="tx1"/>
                </a:solidFill>
              </a:rPr>
              <a:t>Difficultés d’application des méthodes d’évaluation des actifs </a:t>
            </a:r>
            <a:endParaRPr lang="fr-FR" sz="2800" b="1" i="1" dirty="0">
              <a:solidFill>
                <a:schemeClr val="tx1"/>
              </a:solidFill>
            </a:endParaRPr>
          </a:p>
        </p:txBody>
      </p:sp>
      <p:sp>
        <p:nvSpPr>
          <p:cNvPr id="10" name="Rectangle à coins arrondis 9"/>
          <p:cNvSpPr/>
          <p:nvPr/>
        </p:nvSpPr>
        <p:spPr>
          <a:xfrm>
            <a:off x="386924" y="2477491"/>
            <a:ext cx="10646586" cy="371155"/>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r>
              <a:rPr lang="fr-FR" sz="2400" b="1" i="1" dirty="0">
                <a:solidFill>
                  <a:schemeClr val="tx1"/>
                </a:solidFill>
              </a:rPr>
              <a:t>Goodwill : Evaluation et test de perte de valeur</a:t>
            </a:r>
          </a:p>
        </p:txBody>
      </p:sp>
      <p:sp>
        <p:nvSpPr>
          <p:cNvPr id="11" name="Rectangle à coins arrondis 10"/>
          <p:cNvSpPr/>
          <p:nvPr/>
        </p:nvSpPr>
        <p:spPr>
          <a:xfrm>
            <a:off x="379667" y="2876636"/>
            <a:ext cx="10654727" cy="388489"/>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r>
              <a:rPr lang="fr-FR" sz="2400" b="1" i="1" dirty="0">
                <a:solidFill>
                  <a:schemeClr val="tx1"/>
                </a:solidFill>
              </a:rPr>
              <a:t>Différé de paiement : juste valeur de la contre partie </a:t>
            </a:r>
            <a:r>
              <a:rPr lang="fr-FR" sz="2400" b="1" i="1" dirty="0" smtClean="0">
                <a:solidFill>
                  <a:schemeClr val="tx1"/>
                </a:solidFill>
              </a:rPr>
              <a:t>reçue = actualisation</a:t>
            </a:r>
            <a:endParaRPr lang="fr-FR" sz="2400" b="1" i="1" dirty="0">
              <a:solidFill>
                <a:schemeClr val="tx1"/>
              </a:solidFill>
            </a:endParaRPr>
          </a:p>
        </p:txBody>
      </p:sp>
      <p:sp>
        <p:nvSpPr>
          <p:cNvPr id="12" name="Rectangle à coins arrondis 11"/>
          <p:cNvSpPr/>
          <p:nvPr/>
        </p:nvSpPr>
        <p:spPr>
          <a:xfrm>
            <a:off x="401441" y="3290291"/>
            <a:ext cx="10630300" cy="405821"/>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r>
              <a:rPr lang="fr-FR" sz="2400" b="1" i="1" dirty="0">
                <a:solidFill>
                  <a:schemeClr val="tx1"/>
                </a:solidFill>
              </a:rPr>
              <a:t>Comptabilisation par composant</a:t>
            </a:r>
          </a:p>
        </p:txBody>
      </p:sp>
      <p:sp>
        <p:nvSpPr>
          <p:cNvPr id="17" name="Rectangle à coins arrondis 16"/>
          <p:cNvSpPr/>
          <p:nvPr/>
        </p:nvSpPr>
        <p:spPr>
          <a:xfrm>
            <a:off x="372407" y="3740244"/>
            <a:ext cx="10662871" cy="408027"/>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r>
              <a:rPr lang="fr-FR" sz="2400" b="1" i="1" dirty="0" smtClean="0">
                <a:solidFill>
                  <a:schemeClr val="tx1"/>
                </a:solidFill>
              </a:rPr>
              <a:t>Modes d’amortissements et pertes de valeurs</a:t>
            </a:r>
            <a:endParaRPr lang="fr-FR" sz="2400" b="1" i="1" dirty="0">
              <a:solidFill>
                <a:schemeClr val="tx1"/>
              </a:solidFill>
            </a:endParaRPr>
          </a:p>
        </p:txBody>
      </p:sp>
      <p:sp>
        <p:nvSpPr>
          <p:cNvPr id="18" name="Rectangle à coins arrondis 17"/>
          <p:cNvSpPr/>
          <p:nvPr/>
        </p:nvSpPr>
        <p:spPr>
          <a:xfrm>
            <a:off x="408693" y="4197447"/>
            <a:ext cx="10622163" cy="43750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r>
              <a:rPr lang="fr-FR" sz="2400" b="1" i="1" dirty="0">
                <a:solidFill>
                  <a:schemeClr val="tx1"/>
                </a:solidFill>
              </a:rPr>
              <a:t>Valeur résiduelle </a:t>
            </a:r>
            <a:r>
              <a:rPr lang="fr-FR" sz="2400" b="1" i="1" dirty="0" smtClean="0">
                <a:solidFill>
                  <a:schemeClr val="tx1"/>
                </a:solidFill>
              </a:rPr>
              <a:t>– Valeur comptable – Valeur recouvrable – Valeur d’utilité</a:t>
            </a:r>
            <a:endParaRPr lang="fr-FR" sz="2400" b="1" i="1" dirty="0">
              <a:solidFill>
                <a:schemeClr val="tx1"/>
              </a:solidFill>
            </a:endParaRPr>
          </a:p>
        </p:txBody>
      </p:sp>
      <p:sp>
        <p:nvSpPr>
          <p:cNvPr id="19" name="Rectangle à coins arrondis 18"/>
          <p:cNvSpPr/>
          <p:nvPr/>
        </p:nvSpPr>
        <p:spPr>
          <a:xfrm>
            <a:off x="401437" y="4669162"/>
            <a:ext cx="10630304" cy="43750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r>
              <a:rPr lang="fr-FR" sz="2400" b="1" i="1" dirty="0">
                <a:solidFill>
                  <a:schemeClr val="tx1"/>
                </a:solidFill>
              </a:rPr>
              <a:t>Réévaluation </a:t>
            </a:r>
          </a:p>
        </p:txBody>
      </p:sp>
      <p:sp>
        <p:nvSpPr>
          <p:cNvPr id="20" name="Rectangle à coins arrondis 19"/>
          <p:cNvSpPr/>
          <p:nvPr/>
        </p:nvSpPr>
        <p:spPr>
          <a:xfrm>
            <a:off x="379667" y="5532758"/>
            <a:ext cx="10712556" cy="43750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r>
              <a:rPr lang="fr-FR" sz="2400" b="1" i="1" dirty="0">
                <a:solidFill>
                  <a:schemeClr val="tx1"/>
                </a:solidFill>
              </a:rPr>
              <a:t>Coûts d’emprunt</a:t>
            </a:r>
          </a:p>
        </p:txBody>
      </p:sp>
      <p:sp>
        <p:nvSpPr>
          <p:cNvPr id="21" name="Rectangle à coins arrondis 20"/>
          <p:cNvSpPr/>
          <p:nvPr/>
        </p:nvSpPr>
        <p:spPr>
          <a:xfrm>
            <a:off x="343379" y="6004473"/>
            <a:ext cx="10744285" cy="43750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r>
              <a:rPr lang="fr-FR" sz="2400" b="1" i="1" dirty="0">
                <a:solidFill>
                  <a:schemeClr val="tx1"/>
                </a:solidFill>
              </a:rPr>
              <a:t>Instruments financiers à la juste valeur</a:t>
            </a:r>
          </a:p>
        </p:txBody>
      </p:sp>
      <p:sp>
        <p:nvSpPr>
          <p:cNvPr id="22" name="Rectangle à coins arrondis 21"/>
          <p:cNvSpPr/>
          <p:nvPr/>
        </p:nvSpPr>
        <p:spPr>
          <a:xfrm>
            <a:off x="350639" y="6490700"/>
            <a:ext cx="10736141" cy="43750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r>
              <a:rPr lang="fr-FR" sz="2400" b="1" i="1" dirty="0">
                <a:solidFill>
                  <a:schemeClr val="tx1"/>
                </a:solidFill>
              </a:rPr>
              <a:t>Instruments financiers au coût amorti</a:t>
            </a:r>
          </a:p>
        </p:txBody>
      </p:sp>
      <p:sp>
        <p:nvSpPr>
          <p:cNvPr id="23" name="Rectangle à coins arrondis 22"/>
          <p:cNvSpPr/>
          <p:nvPr/>
        </p:nvSpPr>
        <p:spPr>
          <a:xfrm>
            <a:off x="437725" y="5140867"/>
            <a:ext cx="10589593" cy="371155"/>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r>
              <a:rPr lang="fr-FR" sz="2400" b="1" i="1" dirty="0">
                <a:solidFill>
                  <a:schemeClr val="tx1"/>
                </a:solidFill>
              </a:rPr>
              <a:t>Frais de démantèlement ou de rénovation de sites</a:t>
            </a:r>
          </a:p>
        </p:txBody>
      </p:sp>
    </p:spTree>
    <p:extLst>
      <p:ext uri="{BB962C8B-B14F-4D97-AF65-F5344CB8AC3E}">
        <p14:creationId xmlns:p14="http://schemas.microsoft.com/office/powerpoint/2010/main" val="3724295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additive="base">
                                        <p:cTn id="49" dur="500" fill="hold"/>
                                        <p:tgtEl>
                                          <p:spTgt spid="23"/>
                                        </p:tgtEl>
                                        <p:attrNameLst>
                                          <p:attrName>ppt_x</p:attrName>
                                        </p:attrNameLst>
                                      </p:cBhvr>
                                      <p:tavLst>
                                        <p:tav tm="0">
                                          <p:val>
                                            <p:strVal val="#ppt_x"/>
                                          </p:val>
                                        </p:tav>
                                        <p:tav tm="100000">
                                          <p:val>
                                            <p:strVal val="#ppt_x"/>
                                          </p:val>
                                        </p:tav>
                                      </p:tavLst>
                                    </p:anim>
                                    <p:anim calcmode="lin" valueType="num">
                                      <p:cBhvr additive="base">
                                        <p:cTn id="5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500" fill="hold"/>
                                        <p:tgtEl>
                                          <p:spTgt spid="20"/>
                                        </p:tgtEl>
                                        <p:attrNameLst>
                                          <p:attrName>ppt_x</p:attrName>
                                        </p:attrNameLst>
                                      </p:cBhvr>
                                      <p:tavLst>
                                        <p:tav tm="0">
                                          <p:val>
                                            <p:strVal val="#ppt_x"/>
                                          </p:val>
                                        </p:tav>
                                        <p:tav tm="100000">
                                          <p:val>
                                            <p:strVal val="#ppt_x"/>
                                          </p:val>
                                        </p:tav>
                                      </p:tavLst>
                                    </p:anim>
                                    <p:anim calcmode="lin" valueType="num">
                                      <p:cBhvr additive="base">
                                        <p:cTn id="5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additive="base">
                                        <p:cTn id="61" dur="500" fill="hold"/>
                                        <p:tgtEl>
                                          <p:spTgt spid="21"/>
                                        </p:tgtEl>
                                        <p:attrNameLst>
                                          <p:attrName>ppt_x</p:attrName>
                                        </p:attrNameLst>
                                      </p:cBhvr>
                                      <p:tavLst>
                                        <p:tav tm="0">
                                          <p:val>
                                            <p:strVal val="#ppt_x"/>
                                          </p:val>
                                        </p:tav>
                                        <p:tav tm="100000">
                                          <p:val>
                                            <p:strVal val="#ppt_x"/>
                                          </p:val>
                                        </p:tav>
                                      </p:tavLst>
                                    </p:anim>
                                    <p:anim calcmode="lin" valueType="num">
                                      <p:cBhvr additive="base">
                                        <p:cTn id="6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anim calcmode="lin" valueType="num">
                                      <p:cBhvr additive="base">
                                        <p:cTn id="67" dur="500" fill="hold"/>
                                        <p:tgtEl>
                                          <p:spTgt spid="22"/>
                                        </p:tgtEl>
                                        <p:attrNameLst>
                                          <p:attrName>ppt_x</p:attrName>
                                        </p:attrNameLst>
                                      </p:cBhvr>
                                      <p:tavLst>
                                        <p:tav tm="0">
                                          <p:val>
                                            <p:strVal val="#ppt_x"/>
                                          </p:val>
                                        </p:tav>
                                        <p:tav tm="100000">
                                          <p:val>
                                            <p:strVal val="#ppt_x"/>
                                          </p:val>
                                        </p:tav>
                                      </p:tavLst>
                                    </p:anim>
                                    <p:anim calcmode="lin" valueType="num">
                                      <p:cBhvr additive="base">
                                        <p:cTn id="6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1" grpId="0" animBg="1"/>
      <p:bldP spid="12" grpId="0" animBg="1"/>
      <p:bldP spid="17" grpId="0" animBg="1"/>
      <p:bldP spid="18" grpId="0" animBg="1"/>
      <p:bldP spid="19" grpId="0" animBg="1"/>
      <p:bldP spid="20" grpId="0" animBg="1"/>
      <p:bldP spid="21" grpId="0" animBg="1"/>
      <p:bldP spid="22" grpId="0" animBg="1"/>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p:cNvSpPr>
            <a:spLocks noGrp="1"/>
          </p:cNvSpPr>
          <p:nvPr>
            <p:ph type="subTitle" idx="1"/>
          </p:nvPr>
        </p:nvSpPr>
        <p:spPr>
          <a:xfrm>
            <a:off x="51547" y="756768"/>
            <a:ext cx="12088906" cy="6286520"/>
          </a:xfrm>
          <a:blipFill>
            <a:blip r:embed="rId2"/>
            <a:tile tx="0" ty="0" sx="100000" sy="100000" flip="none" algn="tl"/>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Autofit/>
          </a:bodyPr>
          <a:lstStyle/>
          <a:p>
            <a:pPr algn="l">
              <a:spcBef>
                <a:spcPts val="0"/>
              </a:spcBef>
            </a:pPr>
            <a:endParaRPr lang="fr-FR" sz="2200" b="1" dirty="0" smtClean="0">
              <a:solidFill>
                <a:schemeClr val="dk1"/>
              </a:solidFill>
              <a:latin typeface="+mn-lt"/>
              <a:ea typeface="+mn-ea"/>
              <a:cs typeface="+mn-cs"/>
            </a:endParaRPr>
          </a:p>
        </p:txBody>
      </p:sp>
      <p:sp>
        <p:nvSpPr>
          <p:cNvPr id="6" name="Titre 1"/>
          <p:cNvSpPr txBox="1">
            <a:spLocks/>
          </p:cNvSpPr>
          <p:nvPr/>
        </p:nvSpPr>
        <p:spPr>
          <a:xfrm>
            <a:off x="0" y="-24"/>
            <a:ext cx="12192000" cy="785818"/>
          </a:xfrm>
          <a:prstGeom prst="rect">
            <a:avLst/>
          </a:prstGeom>
        </p:spPr>
        <p:style>
          <a:lnRef idx="0">
            <a:scrgbClr r="0" g="0" b="0"/>
          </a:lnRef>
          <a:fillRef idx="1003">
            <a:schemeClr val="lt1"/>
          </a:fillRef>
          <a:effectRef idx="0">
            <a:scrgbClr r="0" g="0" b="0"/>
          </a:effectRef>
          <a:fontRef idx="major"/>
        </p:style>
        <p:txBody>
          <a:bodyPr vert="horz" lIns="91440" tIns="45720" rIns="91440" bIns="45720" rtlCol="0" anchor="ctr">
            <a:noAutofit/>
          </a:bodyPr>
          <a:lstStyle/>
          <a:p>
            <a:pPr lvl="0" algn="ctr">
              <a:spcBef>
                <a:spcPct val="0"/>
              </a:spcBef>
              <a:defRPr/>
            </a:pPr>
            <a:r>
              <a:rPr lang="fr-FR" sz="2800" b="1" i="1" dirty="0">
                <a:latin typeface="Times New Roman" panose="02020603050405020304" pitchFamily="18" charset="0"/>
                <a:cs typeface="Times New Roman" panose="02020603050405020304" pitchFamily="18" charset="0"/>
              </a:rPr>
              <a:t>Difficultés de mise en œuvre des méthodes d’évaluation des actifs et des passifs sous le SCF</a:t>
            </a:r>
            <a:endParaRPr kumimoji="0" lang="fr-FR" sz="2800" b="1" i="1"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endParaRPr>
          </a:p>
        </p:txBody>
      </p:sp>
      <p:sp>
        <p:nvSpPr>
          <p:cNvPr id="7" name="Rectangle à coins arrondis 6"/>
          <p:cNvSpPr/>
          <p:nvPr/>
        </p:nvSpPr>
        <p:spPr>
          <a:xfrm>
            <a:off x="2888341" y="785794"/>
            <a:ext cx="6487887" cy="655221"/>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pPr algn="ctr"/>
            <a:r>
              <a:rPr lang="fr-FR" sz="2400" b="1" i="1" dirty="0">
                <a:solidFill>
                  <a:schemeClr val="tx1"/>
                </a:solidFill>
              </a:rPr>
              <a:t>4) Difficultés liées au système</a:t>
            </a:r>
          </a:p>
        </p:txBody>
      </p:sp>
      <p:sp>
        <p:nvSpPr>
          <p:cNvPr id="2" name="Rectangle à coins arrondis 1"/>
          <p:cNvSpPr/>
          <p:nvPr/>
        </p:nvSpPr>
        <p:spPr>
          <a:xfrm>
            <a:off x="31315" y="1512291"/>
            <a:ext cx="10070628" cy="957943"/>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r>
              <a:rPr lang="fr-FR" sz="2800" b="1" i="1" dirty="0">
                <a:solidFill>
                  <a:schemeClr val="tx1"/>
                </a:solidFill>
              </a:rPr>
              <a:t>Difficultés d’application des méthodes d’évaluation des passifs </a:t>
            </a:r>
          </a:p>
        </p:txBody>
      </p:sp>
      <p:sp>
        <p:nvSpPr>
          <p:cNvPr id="10" name="Rectangle à coins arrondis 9"/>
          <p:cNvSpPr/>
          <p:nvPr/>
        </p:nvSpPr>
        <p:spPr>
          <a:xfrm>
            <a:off x="386923" y="2521033"/>
            <a:ext cx="11601877" cy="371155"/>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r>
              <a:rPr lang="fr-FR" sz="2400" b="1" i="1" dirty="0">
                <a:solidFill>
                  <a:schemeClr val="tx1"/>
                </a:solidFill>
              </a:rPr>
              <a:t>Changement de méthodes comptables, erreurs ou omissions: impact les capitaux propres </a:t>
            </a:r>
          </a:p>
        </p:txBody>
      </p:sp>
      <p:sp>
        <p:nvSpPr>
          <p:cNvPr id="11" name="Rectangle à coins arrondis 10"/>
          <p:cNvSpPr/>
          <p:nvPr/>
        </p:nvSpPr>
        <p:spPr>
          <a:xfrm>
            <a:off x="379667" y="3326583"/>
            <a:ext cx="11609133" cy="388489"/>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r>
              <a:rPr lang="fr-FR" sz="2400" b="1" i="1" dirty="0">
                <a:solidFill>
                  <a:schemeClr val="tx1"/>
                </a:solidFill>
              </a:rPr>
              <a:t>Provisions pour risques : actualisation</a:t>
            </a:r>
          </a:p>
        </p:txBody>
      </p:sp>
      <p:sp>
        <p:nvSpPr>
          <p:cNvPr id="12" name="Rectangle à coins arrondis 11"/>
          <p:cNvSpPr/>
          <p:nvPr/>
        </p:nvSpPr>
        <p:spPr>
          <a:xfrm>
            <a:off x="401441" y="3740238"/>
            <a:ext cx="11587359" cy="405821"/>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r>
              <a:rPr lang="fr-FR" sz="2400" b="1" i="1" dirty="0">
                <a:solidFill>
                  <a:schemeClr val="tx1"/>
                </a:solidFill>
              </a:rPr>
              <a:t>Indemnité de départ en retraite et avantages à long terme : </a:t>
            </a:r>
          </a:p>
        </p:txBody>
      </p:sp>
      <p:sp>
        <p:nvSpPr>
          <p:cNvPr id="17" name="Rectangle à coins arrondis 16"/>
          <p:cNvSpPr/>
          <p:nvPr/>
        </p:nvSpPr>
        <p:spPr>
          <a:xfrm>
            <a:off x="372408" y="4190183"/>
            <a:ext cx="11616392" cy="408027"/>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r>
              <a:rPr lang="fr-FR" sz="2400" b="1" i="1" dirty="0">
                <a:solidFill>
                  <a:schemeClr val="tx1"/>
                </a:solidFill>
              </a:rPr>
              <a:t>Instruments financiers passif : évaluation au coût amorti selon la méthode du TIE</a:t>
            </a:r>
          </a:p>
        </p:txBody>
      </p:sp>
      <p:sp>
        <p:nvSpPr>
          <p:cNvPr id="15" name="Rectangle à coins arrondis 14"/>
          <p:cNvSpPr/>
          <p:nvPr/>
        </p:nvSpPr>
        <p:spPr>
          <a:xfrm>
            <a:off x="459497" y="2912922"/>
            <a:ext cx="11529303" cy="388489"/>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r>
              <a:rPr lang="fr-FR" sz="2400" b="1" i="1" dirty="0">
                <a:solidFill>
                  <a:schemeClr val="tx1"/>
                </a:solidFill>
              </a:rPr>
              <a:t>Emprunts obligataires convertibles : composante capitaux propres et composante dettes</a:t>
            </a:r>
          </a:p>
        </p:txBody>
      </p:sp>
      <p:sp>
        <p:nvSpPr>
          <p:cNvPr id="16" name="Rectangle à coins arrondis 15"/>
          <p:cNvSpPr/>
          <p:nvPr/>
        </p:nvSpPr>
        <p:spPr>
          <a:xfrm>
            <a:off x="336123" y="4661901"/>
            <a:ext cx="11760787" cy="408027"/>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r>
              <a:rPr lang="fr-FR" sz="2400" b="1" i="1" dirty="0">
                <a:solidFill>
                  <a:schemeClr val="tx1"/>
                </a:solidFill>
              </a:rPr>
              <a:t>Dettes relatives aux contrats de location </a:t>
            </a:r>
            <a:r>
              <a:rPr lang="fr-FR" sz="2400" b="1" i="1" dirty="0" smtClean="0">
                <a:solidFill>
                  <a:schemeClr val="tx1"/>
                </a:solidFill>
              </a:rPr>
              <a:t>financement</a:t>
            </a:r>
            <a:r>
              <a:rPr lang="fr-FR" sz="2400" b="1" i="1" dirty="0">
                <a:solidFill>
                  <a:schemeClr val="tx1"/>
                </a:solidFill>
              </a:rPr>
              <a:t> </a:t>
            </a:r>
            <a:r>
              <a:rPr lang="fr-FR" sz="2400" b="1" i="1" dirty="0" smtClean="0">
                <a:solidFill>
                  <a:schemeClr val="tx1"/>
                </a:solidFill>
              </a:rPr>
              <a:t>: actualisation des redevances au TIE</a:t>
            </a:r>
            <a:endParaRPr lang="fr-FR" sz="2400" b="1" i="1" dirty="0">
              <a:solidFill>
                <a:schemeClr val="tx1"/>
              </a:solidFill>
            </a:endParaRPr>
          </a:p>
        </p:txBody>
      </p:sp>
      <p:sp>
        <p:nvSpPr>
          <p:cNvPr id="23" name="Rectangle à coins arrondis 22"/>
          <p:cNvSpPr/>
          <p:nvPr/>
        </p:nvSpPr>
        <p:spPr>
          <a:xfrm>
            <a:off x="1025543" y="5772233"/>
            <a:ext cx="10070628" cy="1166179"/>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1003">
            <a:schemeClr val="lt1"/>
          </a:fillRef>
          <a:effectRef idx="1">
            <a:schemeClr val="accent4"/>
          </a:effectRef>
          <a:fontRef idx="minor">
            <a:schemeClr val="dk1"/>
          </a:fontRef>
        </p:style>
        <p:txBody>
          <a:bodyPr rtlCol="0" anchor="ctr"/>
          <a:lstStyle/>
          <a:p>
            <a:r>
              <a:rPr lang="fr-FR" sz="2800" b="1" i="1" dirty="0">
                <a:solidFill>
                  <a:schemeClr val="tx1"/>
                </a:solidFill>
              </a:rPr>
              <a:t>Tous les travaux d’évaluation </a:t>
            </a:r>
            <a:r>
              <a:rPr lang="fr-FR" sz="2800" b="1" i="1" dirty="0" smtClean="0">
                <a:solidFill>
                  <a:schemeClr val="tx1"/>
                </a:solidFill>
              </a:rPr>
              <a:t>des actifs, des passifs, des produits et des charges doivent </a:t>
            </a:r>
            <a:r>
              <a:rPr lang="fr-FR" sz="2800" b="1" i="1" dirty="0">
                <a:solidFill>
                  <a:schemeClr val="tx1"/>
                </a:solidFill>
              </a:rPr>
              <a:t>être synthétisés pour être portés en annexe</a:t>
            </a:r>
          </a:p>
        </p:txBody>
      </p:sp>
    </p:spTree>
    <p:extLst>
      <p:ext uri="{BB962C8B-B14F-4D97-AF65-F5344CB8AC3E}">
        <p14:creationId xmlns:p14="http://schemas.microsoft.com/office/powerpoint/2010/main" val="3595683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ppt_x"/>
                                          </p:val>
                                        </p:tav>
                                        <p:tav tm="100000">
                                          <p:val>
                                            <p:strVal val="#ppt_x"/>
                                          </p:val>
                                        </p:tav>
                                      </p:tavLst>
                                    </p:anim>
                                    <p:anim calcmode="lin" valueType="num">
                                      <p:cBhvr additive="base">
                                        <p:cTn id="4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additive="base">
                                        <p:cTn id="49" dur="500" fill="hold"/>
                                        <p:tgtEl>
                                          <p:spTgt spid="23"/>
                                        </p:tgtEl>
                                        <p:attrNameLst>
                                          <p:attrName>ppt_x</p:attrName>
                                        </p:attrNameLst>
                                      </p:cBhvr>
                                      <p:tavLst>
                                        <p:tav tm="0">
                                          <p:val>
                                            <p:strVal val="#ppt_x"/>
                                          </p:val>
                                        </p:tav>
                                        <p:tav tm="100000">
                                          <p:val>
                                            <p:strVal val="#ppt_x"/>
                                          </p:val>
                                        </p:tav>
                                      </p:tavLst>
                                    </p:anim>
                                    <p:anim calcmode="lin" valueType="num">
                                      <p:cBhvr additive="base">
                                        <p:cTn id="5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1" grpId="0" animBg="1"/>
      <p:bldP spid="12" grpId="0" animBg="1"/>
      <p:bldP spid="17" grpId="0" animBg="1"/>
      <p:bldP spid="15" grpId="0" animBg="1"/>
      <p:bldP spid="16" grpId="0" animBg="1"/>
      <p:bldP spid="23"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4437</TotalTime>
  <Words>652</Words>
  <Application>Microsoft Office PowerPoint</Application>
  <PresentationFormat>Grand écran</PresentationFormat>
  <Paragraphs>131</Paragraphs>
  <Slides>11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11</vt:i4>
      </vt:variant>
    </vt:vector>
  </HeadingPairs>
  <TitlesOfParts>
    <vt:vector size="18" baseType="lpstr">
      <vt:lpstr>Arial</vt:lpstr>
      <vt:lpstr>ArialBlack</vt:lpstr>
      <vt:lpstr>Calibri</vt:lpstr>
      <vt:lpstr>Calibri Light</vt:lpstr>
      <vt:lpstr>Cambria,Bold</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Difficultés de mise en œuvre des méthodes d’évaluationdes actifs et des passifs sous le SCF</dc:title>
  <dc:creator>Utilisateur Windows</dc:creator>
  <cp:lastModifiedBy>Utilisateur Windows</cp:lastModifiedBy>
  <cp:revision>108</cp:revision>
  <dcterms:created xsi:type="dcterms:W3CDTF">2018-04-28T17:53:01Z</dcterms:created>
  <dcterms:modified xsi:type="dcterms:W3CDTF">2018-05-13T20:08:25Z</dcterms:modified>
</cp:coreProperties>
</file>